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2115" autoAdjust="0"/>
  </p:normalViewPr>
  <p:slideViewPr>
    <p:cSldViewPr>
      <p:cViewPr>
        <p:scale>
          <a:sx n="70" d="100"/>
          <a:sy n="70" d="100"/>
        </p:scale>
        <p:origin x="-516" y="-36"/>
      </p:cViewPr>
      <p:guideLst>
        <p:guide orient="horz" pos="2160"/>
        <p:guide pos="2880"/>
      </p:guideLst>
    </p:cSldViewPr>
  </p:slideViewPr>
  <p:outlineViewPr>
    <p:cViewPr>
      <p:scale>
        <a:sx n="33" d="100"/>
        <a:sy n="33" d="100"/>
      </p:scale>
      <p:origin x="0" y="708"/>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01C61EF-A869-4E9B-8D6F-E202CC0AD447}" type="datetimeFigureOut">
              <a:rPr lang="en-US"/>
              <a:pPr>
                <a:defRPr/>
              </a:pPr>
              <a:t>5/8/2013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D83CAE6-ED4F-4694-A036-8A12B4D6FDC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85643DC-EC10-40E1-B04C-8A179F4BCADE}" type="datetimeFigureOut">
              <a:rPr lang="en-US"/>
              <a:pPr>
                <a:defRPr/>
              </a:pPr>
              <a:t>5/8/2013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EED25A0-3A6F-4F24-8BDE-8DFC12B4BA0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E89C492-7123-4034-909E-03FC039F23A0}" type="datetimeFigureOut">
              <a:rPr lang="en-US"/>
              <a:pPr>
                <a:defRPr/>
              </a:pPr>
              <a:t>5/8/2013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45200ED-91BF-4FA5-9A7D-4526FCB6C64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56EDA42-FBE6-4717-A6C2-38DED054C0AD}" type="datetimeFigureOut">
              <a:rPr lang="en-US"/>
              <a:pPr>
                <a:defRPr/>
              </a:pPr>
              <a:t>5/8/2013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9C25A27-B973-4349-8F8C-CFB49FF8848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5650A6A-082F-4612-A813-CA66FDE005BF}" type="datetimeFigureOut">
              <a:rPr lang="en-US"/>
              <a:pPr>
                <a:defRPr/>
              </a:pPr>
              <a:t>5/8/2013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02F3F59-C16F-435F-85B4-B7BB1C32874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D7717D7-EF86-420E-A17F-0F384EB1BA6A}" type="datetimeFigureOut">
              <a:rPr lang="en-US"/>
              <a:pPr>
                <a:defRPr/>
              </a:pPr>
              <a:t>5/8/2013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858580E-E191-4246-AE2F-1F90893C573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A69433E-84A9-41FC-A5AC-405A91F771B6}" type="datetimeFigureOut">
              <a:rPr lang="en-US"/>
              <a:pPr>
                <a:defRPr/>
              </a:pPr>
              <a:t>5/8/2013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3FAC6FF-9D0A-4295-AF36-38CA13C0450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B52B4CC-0E99-41FB-915F-EBD925733C97}" type="datetimeFigureOut">
              <a:rPr lang="en-US"/>
              <a:pPr>
                <a:defRPr/>
              </a:pPr>
              <a:t>5/8/2013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8C2ACB0-5FE1-4F41-84EC-3B417A67D05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0831B04-A7DF-475C-96DB-8F66BECA0E34}" type="datetimeFigureOut">
              <a:rPr lang="en-US"/>
              <a:pPr>
                <a:defRPr/>
              </a:pPr>
              <a:t>5/8/2013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E16B719-BBC0-4CAA-84DC-4E9C4563FA9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7815A28-E345-4619-A7DF-726AC4C1E19C}" type="datetimeFigureOut">
              <a:rPr lang="en-US"/>
              <a:pPr>
                <a:defRPr/>
              </a:pPr>
              <a:t>5/8/2013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78B7F7D-8CFC-4125-8B43-74FBDB20565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19407AE-B000-4EAD-9FB4-B46359D00F68}" type="datetimeFigureOut">
              <a:rPr lang="en-US"/>
              <a:pPr>
                <a:defRPr/>
              </a:pPr>
              <a:t>5/8/2013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FE6996B-F97F-40CC-99E2-CADE37DFF6D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1484FDA8-C2A0-403C-B1A7-464C4C2D3892}" type="datetimeFigureOut">
              <a:rPr lang="en-US"/>
              <a:pPr>
                <a:defRPr/>
              </a:pPr>
              <a:t>5/8/2013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0C756EC3-0601-43A5-A7C2-7328BC48DC2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mail.aol.com/37309-111/aol-6/en-us/mail/get-attachment.aspx?uid=3560&amp;folder=Inbox&amp;partId=1"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p:cNvSpPr/>
          <p:nvPr/>
        </p:nvSpPr>
        <p:spPr>
          <a:xfrm>
            <a:off x="0" y="0"/>
            <a:ext cx="9144000" cy="6858000"/>
          </a:xfrm>
          <a:prstGeom prst="triangle">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314" name="Title 1"/>
          <p:cNvSpPr>
            <a:spLocks noGrp="1"/>
          </p:cNvSpPr>
          <p:nvPr>
            <p:ph type="ctrTitle"/>
          </p:nvPr>
        </p:nvSpPr>
        <p:spPr>
          <a:xfrm>
            <a:off x="685800" y="381000"/>
            <a:ext cx="7772400" cy="1470025"/>
          </a:xfrm>
        </p:spPr>
        <p:txBody>
          <a:bodyPr/>
          <a:lstStyle/>
          <a:p>
            <a:r>
              <a:rPr lang="en-US" sz="6600" smtClean="0">
                <a:latin typeface="Franklin Gothic Medium" pitchFamily="34" charset="0"/>
              </a:rPr>
              <a:t>THE BALANCE POINT </a:t>
            </a:r>
          </a:p>
        </p:txBody>
      </p:sp>
      <p:sp>
        <p:nvSpPr>
          <p:cNvPr id="13315" name="Subtitle 2"/>
          <p:cNvSpPr>
            <a:spLocks noGrp="1"/>
          </p:cNvSpPr>
          <p:nvPr>
            <p:ph type="subTitle" idx="1"/>
          </p:nvPr>
        </p:nvSpPr>
        <p:spPr>
          <a:xfrm>
            <a:off x="2286000" y="4343400"/>
            <a:ext cx="4495800" cy="609600"/>
          </a:xfrm>
        </p:spPr>
        <p:txBody>
          <a:bodyPr/>
          <a:lstStyle/>
          <a:p>
            <a:r>
              <a:rPr lang="en-US" smtClean="0">
                <a:solidFill>
                  <a:schemeClr val="tx1"/>
                </a:solidFill>
              </a:rPr>
              <a:t>By Julia D’Innocenzo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r>
              <a:rPr lang="en-US" smtClean="0"/>
              <a:t>WHAT IS A CENTROID?</a:t>
            </a:r>
          </a:p>
        </p:txBody>
      </p:sp>
      <p:sp>
        <p:nvSpPr>
          <p:cNvPr id="14338" name="Content Placeholder 4"/>
          <p:cNvSpPr>
            <a:spLocks noGrp="1"/>
          </p:cNvSpPr>
          <p:nvPr>
            <p:ph idx="1"/>
          </p:nvPr>
        </p:nvSpPr>
        <p:spPr>
          <a:xfrm>
            <a:off x="457200" y="1600200"/>
            <a:ext cx="8229600" cy="2971800"/>
          </a:xfrm>
        </p:spPr>
        <p:txBody>
          <a:bodyPr/>
          <a:lstStyle/>
          <a:p>
            <a:pPr>
              <a:buFont typeface="Arial" charset="0"/>
              <a:buNone/>
            </a:pPr>
            <a:r>
              <a:rPr lang="en-US" smtClean="0"/>
              <a:t>	</a:t>
            </a:r>
            <a:r>
              <a:rPr lang="en-US" sz="2000" smtClean="0"/>
              <a:t>This project required us to find the centriod of a triangle and the centriod of a second shape that can have any number of sides.  A centriod is known as the balance point of an object.  In a triangle the centriod is the point of concurrency of the medians.  The centroid always stays IN the triangle.  This point is where all the medians of a triangle intersect.  The centroid is located two thirds of the distance from each vertex to the opposite side’s midpoint.  The centroid is one third of the distance from the vertex to the opposite side’s midpoint(2:1 ratio).   </a:t>
            </a:r>
          </a:p>
        </p:txBody>
      </p:sp>
      <p:pic>
        <p:nvPicPr>
          <p:cNvPr id="14339" name="Picture 4" descr="https://encrypted-tbn2.gstatic.com/images?q=tbn:ANd9GcSr3V-Rp4FGDlD96kPq1pVT7cvKTyssqzWg2l0AmPj1sWTdOw0O"/>
          <p:cNvPicPr>
            <a:picLocks noChangeAspect="1" noChangeArrowheads="1"/>
          </p:cNvPicPr>
          <p:nvPr/>
        </p:nvPicPr>
        <p:blipFill>
          <a:blip r:embed="rId2"/>
          <a:srcRect/>
          <a:stretch>
            <a:fillRect/>
          </a:stretch>
        </p:blipFill>
        <p:spPr bwMode="auto">
          <a:xfrm>
            <a:off x="2317750" y="4267200"/>
            <a:ext cx="2635250" cy="2286000"/>
          </a:xfrm>
          <a:prstGeom prst="rect">
            <a:avLst/>
          </a:prstGeom>
          <a:noFill/>
          <a:ln w="9525">
            <a:noFill/>
            <a:miter lim="800000"/>
            <a:headEnd/>
            <a:tailEnd/>
          </a:ln>
        </p:spPr>
      </p:pic>
      <p:cxnSp>
        <p:nvCxnSpPr>
          <p:cNvPr id="25" name="Straight Arrow Connector 24"/>
          <p:cNvCxnSpPr/>
          <p:nvPr/>
        </p:nvCxnSpPr>
        <p:spPr>
          <a:xfrm rot="10800000" flipV="1">
            <a:off x="3352800" y="4724400"/>
            <a:ext cx="22098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341" name="TextBox 25"/>
          <p:cNvSpPr txBox="1">
            <a:spLocks noChangeArrowheads="1"/>
          </p:cNvSpPr>
          <p:nvPr/>
        </p:nvSpPr>
        <p:spPr bwMode="auto">
          <a:xfrm>
            <a:off x="5511800" y="4495800"/>
            <a:ext cx="508000" cy="369888"/>
          </a:xfrm>
          <a:prstGeom prst="rect">
            <a:avLst/>
          </a:prstGeom>
          <a:noFill/>
          <a:ln w="9525">
            <a:noFill/>
            <a:miter lim="800000"/>
            <a:headEnd/>
            <a:tailEnd/>
          </a:ln>
        </p:spPr>
        <p:txBody>
          <a:bodyPr wrap="none">
            <a:spAutoFit/>
          </a:bodyPr>
          <a:lstStyle/>
          <a:p>
            <a:r>
              <a:rPr lang="en-US">
                <a:latin typeface="Calibri" pitchFamily="34" charset="0"/>
              </a:rPr>
              <a:t>2/3</a:t>
            </a:r>
          </a:p>
        </p:txBody>
      </p:sp>
      <p:cxnSp>
        <p:nvCxnSpPr>
          <p:cNvPr id="28" name="Straight Arrow Connector 27"/>
          <p:cNvCxnSpPr/>
          <p:nvPr/>
        </p:nvCxnSpPr>
        <p:spPr>
          <a:xfrm>
            <a:off x="1828800" y="5638800"/>
            <a:ext cx="1600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343" name="TextBox 28"/>
          <p:cNvSpPr txBox="1">
            <a:spLocks noChangeArrowheads="1"/>
          </p:cNvSpPr>
          <p:nvPr/>
        </p:nvSpPr>
        <p:spPr bwMode="auto">
          <a:xfrm>
            <a:off x="1320800" y="5410200"/>
            <a:ext cx="508000" cy="369888"/>
          </a:xfrm>
          <a:prstGeom prst="rect">
            <a:avLst/>
          </a:prstGeom>
          <a:noFill/>
          <a:ln w="9525">
            <a:noFill/>
            <a:miter lim="800000"/>
            <a:headEnd/>
            <a:tailEnd/>
          </a:ln>
        </p:spPr>
        <p:txBody>
          <a:bodyPr wrap="none">
            <a:spAutoFit/>
          </a:bodyPr>
          <a:lstStyle/>
          <a:p>
            <a:r>
              <a:rPr lang="en-US">
                <a:latin typeface="Calibri" pitchFamily="34" charset="0"/>
              </a:rPr>
              <a:t>1/3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METHOD 1: MEASURE WITH A RULER</a:t>
            </a:r>
            <a:endParaRPr lang="en-US" dirty="0"/>
          </a:p>
        </p:txBody>
      </p:sp>
      <p:sp>
        <p:nvSpPr>
          <p:cNvPr id="3" name="Content Placeholder 2"/>
          <p:cNvSpPr>
            <a:spLocks noGrp="1"/>
          </p:cNvSpPr>
          <p:nvPr>
            <p:ph idx="1"/>
          </p:nvPr>
        </p:nvSpPr>
        <p:spPr>
          <a:xfrm>
            <a:off x="533400" y="1600200"/>
            <a:ext cx="4419600" cy="4495800"/>
          </a:xfrm>
        </p:spPr>
        <p:txBody>
          <a:bodyPr rtlCol="0">
            <a:normAutofit lnSpcReduction="10000"/>
          </a:bodyPr>
          <a:lstStyle/>
          <a:p>
            <a:pPr fontAlgn="auto">
              <a:spcAft>
                <a:spcPts val="0"/>
              </a:spcAft>
              <a:buFont typeface="Arial" pitchFamily="34" charset="0"/>
              <a:buNone/>
              <a:defRPr/>
            </a:pPr>
            <a:r>
              <a:rPr lang="en-US" dirty="0"/>
              <a:t>	</a:t>
            </a:r>
            <a:r>
              <a:rPr lang="en-US" sz="2200" dirty="0" smtClean="0"/>
              <a:t>One method I used to locate the </a:t>
            </a:r>
            <a:r>
              <a:rPr lang="en-US" sz="2200" dirty="0" err="1" smtClean="0"/>
              <a:t>centroid</a:t>
            </a:r>
            <a:r>
              <a:rPr lang="en-US" sz="2200" dirty="0" smtClean="0"/>
              <a:t>  in my triangle was to measure with a ruler.  I really liked this method because it was easy to use and it gives you an exact point.   You couldn’t really mess up while using this skill.  The only thing someone could do wrong with using this skill is sometimes when you apply the </a:t>
            </a:r>
            <a:r>
              <a:rPr lang="en-US" sz="2200" dirty="0" err="1" smtClean="0"/>
              <a:t>centroid</a:t>
            </a:r>
            <a:r>
              <a:rPr lang="en-US" sz="2200" dirty="0" smtClean="0"/>
              <a:t> theorem the numbers don’t come out perfect but the balance point still works. This could be contributed to human error.  </a:t>
            </a:r>
            <a:endParaRPr lang="en-US" sz="2200" dirty="0"/>
          </a:p>
        </p:txBody>
      </p:sp>
      <p:pic>
        <p:nvPicPr>
          <p:cNvPr id="15363" name="Picture 2" descr="C:\Users\Mary\AppData\Local\Microsoft\Windows\Temporary Internet Files\Content.IE5\74VXUBT1\photo.JPG"/>
          <p:cNvPicPr>
            <a:picLocks noChangeAspect="1" noChangeArrowheads="1"/>
          </p:cNvPicPr>
          <p:nvPr/>
        </p:nvPicPr>
        <p:blipFill>
          <a:blip r:embed="rId2"/>
          <a:srcRect b="37370"/>
          <a:stretch>
            <a:fillRect/>
          </a:stretch>
        </p:blipFill>
        <p:spPr bwMode="auto">
          <a:xfrm>
            <a:off x="5486400" y="1905000"/>
            <a:ext cx="2817813" cy="2362200"/>
          </a:xfrm>
          <a:prstGeom prst="rect">
            <a:avLst/>
          </a:prstGeom>
          <a:noFill/>
          <a:ln w="9525">
            <a:noFill/>
            <a:miter lim="800000"/>
            <a:headEnd/>
            <a:tailEnd/>
          </a:ln>
        </p:spPr>
      </p:pic>
      <p:sp>
        <p:nvSpPr>
          <p:cNvPr id="15364" name="AutoShape 4" descr="http://mail.aol.com/37309-111/aol-6/en-us/mail/get-attachment.aspx?uid=3560&amp;folder=Inbox&amp;partId=1">
            <a:hlinkClick r:id="rId3"/>
          </p:cNvPr>
          <p:cNvSpPr>
            <a:spLocks noChangeAspect="1" noChangeArrowheads="1"/>
          </p:cNvSpPr>
          <p:nvPr/>
        </p:nvSpPr>
        <p:spPr bwMode="auto">
          <a:xfrm>
            <a:off x="127000" y="-144463"/>
            <a:ext cx="304800" cy="304801"/>
          </a:xfrm>
          <a:prstGeom prst="rect">
            <a:avLst/>
          </a:prstGeom>
          <a:noFill/>
          <a:ln w="9525">
            <a:noFill/>
            <a:miter lim="800000"/>
            <a:headEnd/>
            <a:tailEnd/>
          </a:ln>
        </p:spPr>
        <p:txBody>
          <a:bodyPr/>
          <a:lstStyle/>
          <a:p>
            <a:endParaRPr lang="en-US">
              <a:latin typeface="Calibri" pitchFamily="34" charset="0"/>
            </a:endParaRPr>
          </a:p>
        </p:txBody>
      </p:sp>
      <p:sp>
        <p:nvSpPr>
          <p:cNvPr id="15365" name="AutoShape 6" descr="http://mail.aol.com/37309-111/aol-6/en-us/mail/get-attachment.aspx?uid=3560&amp;folder=Inbox&amp;partId=1">
            <a:hlinkClick r:id="rId3"/>
          </p:cNvPr>
          <p:cNvSpPr>
            <a:spLocks noChangeAspect="1" noChangeArrowheads="1"/>
          </p:cNvSpPr>
          <p:nvPr/>
        </p:nvSpPr>
        <p:spPr bwMode="auto">
          <a:xfrm>
            <a:off x="127000" y="-144463"/>
            <a:ext cx="304800" cy="304801"/>
          </a:xfrm>
          <a:prstGeom prst="rect">
            <a:avLst/>
          </a:prstGeom>
          <a:noFill/>
          <a:ln w="9525">
            <a:noFill/>
            <a:miter lim="800000"/>
            <a:headEnd/>
            <a:tailEnd/>
          </a:ln>
        </p:spPr>
        <p:txBody>
          <a:bodyPr/>
          <a:lstStyle/>
          <a:p>
            <a:endParaRPr lang="en-US">
              <a:latin typeface="Calibri"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METHOD 2: USE A COMPASS AND DO A CONSTRUCTION</a:t>
            </a:r>
            <a:endParaRPr lang="en-US" dirty="0"/>
          </a:p>
        </p:txBody>
      </p:sp>
      <p:sp>
        <p:nvSpPr>
          <p:cNvPr id="3" name="Content Placeholder 2"/>
          <p:cNvSpPr>
            <a:spLocks noGrp="1"/>
          </p:cNvSpPr>
          <p:nvPr>
            <p:ph idx="1"/>
          </p:nvPr>
        </p:nvSpPr>
        <p:spPr>
          <a:xfrm>
            <a:off x="457200" y="1828800"/>
            <a:ext cx="8229600" cy="2743200"/>
          </a:xfrm>
        </p:spPr>
        <p:txBody>
          <a:bodyPr rtlCol="0">
            <a:normAutofit fontScale="85000" lnSpcReduction="20000"/>
          </a:bodyPr>
          <a:lstStyle/>
          <a:p>
            <a:pPr fontAlgn="auto">
              <a:spcAft>
                <a:spcPts val="0"/>
              </a:spcAft>
              <a:buFont typeface="Arial" pitchFamily="34" charset="0"/>
              <a:buNone/>
              <a:defRPr/>
            </a:pPr>
            <a:r>
              <a:rPr lang="en-US" dirty="0" smtClean="0"/>
              <a:t>	</a:t>
            </a:r>
            <a:r>
              <a:rPr lang="en-US" sz="2800" dirty="0" smtClean="0"/>
              <a:t>The second method I used to find the </a:t>
            </a:r>
            <a:r>
              <a:rPr lang="en-US" sz="2800" dirty="0" err="1" smtClean="0"/>
              <a:t>centroid</a:t>
            </a:r>
            <a:r>
              <a:rPr lang="en-US" sz="2800" dirty="0" smtClean="0"/>
              <a:t> in my triangle was to make a construction with a compass.  I liked this method because we practiced it a lot in class so I found it easy to do.  Also it is very accurate.  The only problem with this method is your compass might be a little too small for the triangle.  Therefore you have to use a really long pencil or make you own compass.  I used a really long pencil for my constructions.    </a:t>
            </a:r>
            <a:endParaRPr lang="en-US" sz="2800" dirty="0"/>
          </a:p>
        </p:txBody>
      </p:sp>
      <p:pic>
        <p:nvPicPr>
          <p:cNvPr id="16387" name="Picture 2" descr="C:\Users\Mary\AppData\Local\Microsoft\Windows\Temporary Internet Files\Content.IE5\BV91HZ3W\photo (1).JPG"/>
          <p:cNvPicPr>
            <a:picLocks noChangeAspect="1" noChangeArrowheads="1"/>
          </p:cNvPicPr>
          <p:nvPr/>
        </p:nvPicPr>
        <p:blipFill>
          <a:blip r:embed="rId2"/>
          <a:srcRect t="15933" r="20767" b="36269"/>
          <a:stretch>
            <a:fillRect/>
          </a:stretch>
        </p:blipFill>
        <p:spPr bwMode="auto">
          <a:xfrm>
            <a:off x="6386513" y="4343400"/>
            <a:ext cx="2452687" cy="1981200"/>
          </a:xfrm>
          <a:prstGeom prst="rect">
            <a:avLst/>
          </a:prstGeom>
          <a:noFill/>
          <a:ln w="9525">
            <a:noFill/>
            <a:miter lim="800000"/>
            <a:headEnd/>
            <a:tailEnd/>
          </a:ln>
        </p:spPr>
      </p:pic>
      <p:pic>
        <p:nvPicPr>
          <p:cNvPr id="16388" name="Picture 3" descr="C:\Users\Mary\AppData\Local\Microsoft\Windows\Temporary Internet Files\Content.IE5\BV91HZ3W\photo (1).JPG"/>
          <p:cNvPicPr>
            <a:picLocks noChangeAspect="1" noChangeArrowheads="1"/>
          </p:cNvPicPr>
          <p:nvPr/>
        </p:nvPicPr>
        <p:blipFill>
          <a:blip r:embed="rId3"/>
          <a:srcRect l="19472" t="9695" b="37614"/>
          <a:stretch>
            <a:fillRect/>
          </a:stretch>
        </p:blipFill>
        <p:spPr bwMode="auto">
          <a:xfrm>
            <a:off x="700088" y="4668838"/>
            <a:ext cx="1890712" cy="1655762"/>
          </a:xfrm>
          <a:prstGeom prst="rect">
            <a:avLst/>
          </a:prstGeom>
          <a:noFill/>
          <a:ln w="9525">
            <a:noFill/>
            <a:miter lim="800000"/>
            <a:headEnd/>
            <a:tailEnd/>
          </a:ln>
        </p:spPr>
      </p:pic>
      <p:pic>
        <p:nvPicPr>
          <p:cNvPr id="16389" name="Picture 4" descr="C:\Users\Mary\AppData\Local\Microsoft\Windows\Temporary Internet Files\Content.IE5\ZM7Y4KUW\photo.JPG"/>
          <p:cNvPicPr>
            <a:picLocks noChangeAspect="1" noChangeArrowheads="1"/>
          </p:cNvPicPr>
          <p:nvPr/>
        </p:nvPicPr>
        <p:blipFill>
          <a:blip r:embed="rId4"/>
          <a:srcRect t="18124" b="5000"/>
          <a:stretch>
            <a:fillRect/>
          </a:stretch>
        </p:blipFill>
        <p:spPr bwMode="auto">
          <a:xfrm>
            <a:off x="3733800" y="4521200"/>
            <a:ext cx="2057400" cy="21082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457200" y="152400"/>
            <a:ext cx="8229600" cy="1143000"/>
          </a:xfrm>
        </p:spPr>
        <p:txBody>
          <a:bodyPr/>
          <a:lstStyle/>
          <a:p>
            <a:r>
              <a:rPr lang="en-US" smtClean="0"/>
              <a:t>METHOD 3: PLUMB BOB</a:t>
            </a:r>
          </a:p>
        </p:txBody>
      </p:sp>
      <p:sp>
        <p:nvSpPr>
          <p:cNvPr id="17410" name="Content Placeholder 2"/>
          <p:cNvSpPr>
            <a:spLocks noGrp="1"/>
          </p:cNvSpPr>
          <p:nvPr>
            <p:ph idx="1"/>
          </p:nvPr>
        </p:nvSpPr>
        <p:spPr>
          <a:xfrm>
            <a:off x="609600" y="1066800"/>
            <a:ext cx="8001000" cy="2971800"/>
          </a:xfrm>
        </p:spPr>
        <p:txBody>
          <a:bodyPr/>
          <a:lstStyle/>
          <a:p>
            <a:pPr>
              <a:buFont typeface="Arial" charset="0"/>
              <a:buNone/>
            </a:pPr>
            <a:r>
              <a:rPr lang="en-US" smtClean="0"/>
              <a:t>	</a:t>
            </a:r>
            <a:r>
              <a:rPr lang="en-US" sz="2200" smtClean="0"/>
              <a:t>In order to locate the centroid of the Yankee sign I needed to use the Plumb Bob method.  This method frustrated me because each time I did it, the string wouldn’t stop moving and when I tried to  balance the shape it didn’t work.  It took me three tries and I finally got it.  If done correctly, the plumb bob method is  very useful but you can’t do it by yourself.  You need to have someone help you.  You could do it by yourself but it is very difficult. You might get the wrong point.   </a:t>
            </a:r>
          </a:p>
        </p:txBody>
      </p:sp>
      <p:pic>
        <p:nvPicPr>
          <p:cNvPr id="17411" name="Picture 2" descr="C:\Users\Mary\AppData\Local\Microsoft\Windows\Temporary Internet Files\Content.IE5\3S1KI7JN\photo.JPG"/>
          <p:cNvPicPr>
            <a:picLocks noChangeAspect="1" noChangeArrowheads="1"/>
          </p:cNvPicPr>
          <p:nvPr/>
        </p:nvPicPr>
        <p:blipFill>
          <a:blip r:embed="rId2"/>
          <a:srcRect/>
          <a:stretch>
            <a:fillRect/>
          </a:stretch>
        </p:blipFill>
        <p:spPr bwMode="auto">
          <a:xfrm>
            <a:off x="6705600" y="3813175"/>
            <a:ext cx="2103438" cy="2816225"/>
          </a:xfrm>
          <a:prstGeom prst="rect">
            <a:avLst/>
          </a:prstGeom>
          <a:noFill/>
          <a:ln w="9525">
            <a:noFill/>
            <a:miter lim="800000"/>
            <a:headEnd/>
            <a:tailEnd/>
          </a:ln>
        </p:spPr>
      </p:pic>
      <p:pic>
        <p:nvPicPr>
          <p:cNvPr id="17412" name="Picture 3" descr="C:\Users\Mary\AppData\Local\Microsoft\Windows\Temporary Internet Files\Content.IE5\A7WN0LK2\photo.JPG"/>
          <p:cNvPicPr>
            <a:picLocks noChangeAspect="1" noChangeArrowheads="1"/>
          </p:cNvPicPr>
          <p:nvPr/>
        </p:nvPicPr>
        <p:blipFill>
          <a:blip r:embed="rId3"/>
          <a:srcRect/>
          <a:stretch>
            <a:fillRect/>
          </a:stretch>
        </p:blipFill>
        <p:spPr bwMode="auto">
          <a:xfrm>
            <a:off x="609600" y="4038600"/>
            <a:ext cx="1890713" cy="2532063"/>
          </a:xfrm>
          <a:prstGeom prst="rect">
            <a:avLst/>
          </a:prstGeom>
          <a:noFill/>
          <a:ln w="9525">
            <a:noFill/>
            <a:miter lim="800000"/>
            <a:headEnd/>
            <a:tailEnd/>
          </a:ln>
        </p:spPr>
      </p:pic>
      <p:pic>
        <p:nvPicPr>
          <p:cNvPr id="17413" name="Picture 4" descr="C:\Users\Mary\AppData\Local\Microsoft\Windows\Temporary Internet Files\Content.IE5\BV91HZ3W\photo (2).JPG"/>
          <p:cNvPicPr>
            <a:picLocks noChangeAspect="1" noChangeArrowheads="1"/>
          </p:cNvPicPr>
          <p:nvPr/>
        </p:nvPicPr>
        <p:blipFill>
          <a:blip r:embed="rId4"/>
          <a:srcRect t="16364" b="20909"/>
          <a:stretch>
            <a:fillRect/>
          </a:stretch>
        </p:blipFill>
        <p:spPr bwMode="auto">
          <a:xfrm>
            <a:off x="3467100" y="4267200"/>
            <a:ext cx="2095500" cy="17526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Box 1"/>
          <p:cNvSpPr txBox="1">
            <a:spLocks noChangeArrowheads="1"/>
          </p:cNvSpPr>
          <p:nvPr/>
        </p:nvSpPr>
        <p:spPr bwMode="auto">
          <a:xfrm>
            <a:off x="457200" y="1752600"/>
            <a:ext cx="8229600" cy="2124075"/>
          </a:xfrm>
          <a:prstGeom prst="rect">
            <a:avLst/>
          </a:prstGeom>
          <a:noFill/>
          <a:ln w="9525">
            <a:noFill/>
            <a:miter lim="800000"/>
            <a:headEnd/>
            <a:tailEnd/>
          </a:ln>
        </p:spPr>
        <p:txBody>
          <a:bodyPr>
            <a:spAutoFit/>
          </a:bodyPr>
          <a:lstStyle/>
          <a:p>
            <a:r>
              <a:rPr lang="en-US" sz="2200">
                <a:latin typeface="Calibri" pitchFamily="34" charset="0"/>
              </a:rPr>
              <a:t>Every method you use on the triangle will find you the same centroid.  But some methods are easier than others.  I thought that the easiest method was using the ruler to measure.  It was the easiest because it was very accurate.  Also you can’t really mess up.  I feel that the plumb bob isn’t the best thing to use because its hard to get the point accurate.  Your hand has to be very steady and be very patient.</a:t>
            </a:r>
          </a:p>
        </p:txBody>
      </p:sp>
      <p:sp>
        <p:nvSpPr>
          <p:cNvPr id="18434" name="TextBox 2"/>
          <p:cNvSpPr txBox="1">
            <a:spLocks noChangeArrowheads="1"/>
          </p:cNvSpPr>
          <p:nvPr/>
        </p:nvSpPr>
        <p:spPr bwMode="auto">
          <a:xfrm>
            <a:off x="1017588" y="685800"/>
            <a:ext cx="6907212" cy="708025"/>
          </a:xfrm>
          <a:prstGeom prst="rect">
            <a:avLst/>
          </a:prstGeom>
          <a:noFill/>
          <a:ln w="9525">
            <a:noFill/>
            <a:miter lim="800000"/>
            <a:headEnd/>
            <a:tailEnd/>
          </a:ln>
        </p:spPr>
        <p:txBody>
          <a:bodyPr wrap="none">
            <a:spAutoFit/>
          </a:bodyPr>
          <a:lstStyle/>
          <a:p>
            <a:r>
              <a:rPr lang="en-US" sz="4000">
                <a:latin typeface="Calibri" pitchFamily="34" charset="0"/>
              </a:rPr>
              <a:t>I THINK THE BEST METHOD IS…..</a:t>
            </a:r>
          </a:p>
        </p:txBody>
      </p:sp>
      <p:pic>
        <p:nvPicPr>
          <p:cNvPr id="18435" name="Picture 2" descr="https://encrypted-tbn1.gstatic.com/images?q=tbn:ANd9GcQxkEV6okQoqpTv4W30u2IlxDgbfnR6mNcF3fyuFlbp6yI4JKDx"/>
          <p:cNvPicPr>
            <a:picLocks noChangeAspect="1" noChangeArrowheads="1"/>
          </p:cNvPicPr>
          <p:nvPr/>
        </p:nvPicPr>
        <p:blipFill>
          <a:blip r:embed="rId2"/>
          <a:srcRect t="42136" r="233" b="41821"/>
          <a:stretch>
            <a:fillRect/>
          </a:stretch>
        </p:blipFill>
        <p:spPr bwMode="auto">
          <a:xfrm rot="-2599208">
            <a:off x="330200" y="5318125"/>
            <a:ext cx="2386013" cy="306388"/>
          </a:xfrm>
          <a:prstGeom prst="rect">
            <a:avLst/>
          </a:prstGeom>
          <a:noFill/>
          <a:ln w="9525">
            <a:noFill/>
            <a:miter lim="800000"/>
            <a:headEnd/>
            <a:tailEnd/>
          </a:ln>
        </p:spPr>
      </p:pic>
      <p:pic>
        <p:nvPicPr>
          <p:cNvPr id="18436" name="Picture 4" descr="https://encrypted-tbn3.gstatic.com/images?q=tbn:ANd9GcTyLLcQFnIcA3kfKmRBKC1dHRkwR_xXN2NpuPjYPfWzBWjOK1j7gA"/>
          <p:cNvPicPr>
            <a:picLocks noChangeAspect="1" noChangeArrowheads="1"/>
          </p:cNvPicPr>
          <p:nvPr/>
        </p:nvPicPr>
        <p:blipFill>
          <a:blip r:embed="rId3"/>
          <a:srcRect/>
          <a:stretch>
            <a:fillRect/>
          </a:stretch>
        </p:blipFill>
        <p:spPr bwMode="auto">
          <a:xfrm>
            <a:off x="3657600" y="4495800"/>
            <a:ext cx="1981200" cy="1981200"/>
          </a:xfrm>
          <a:prstGeom prst="rect">
            <a:avLst/>
          </a:prstGeom>
          <a:noFill/>
          <a:ln w="9525">
            <a:noFill/>
            <a:miter lim="800000"/>
            <a:headEnd/>
            <a:tailEnd/>
          </a:ln>
        </p:spPr>
      </p:pic>
      <p:pic>
        <p:nvPicPr>
          <p:cNvPr id="18437" name="Picture 6" descr="https://encrypted-tbn3.gstatic.com/images?q=tbn:ANd9GcTT51hZsktN9P75ykqQ2fUUM44g8hpk8thHfUfnejHrEY2HZJri"/>
          <p:cNvPicPr>
            <a:picLocks noChangeAspect="1" noChangeArrowheads="1"/>
          </p:cNvPicPr>
          <p:nvPr/>
        </p:nvPicPr>
        <p:blipFill>
          <a:blip r:embed="rId4"/>
          <a:srcRect l="32143" r="32143"/>
          <a:stretch>
            <a:fillRect/>
          </a:stretch>
        </p:blipFill>
        <p:spPr bwMode="auto">
          <a:xfrm>
            <a:off x="6781800" y="4191000"/>
            <a:ext cx="762000" cy="21336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Box 1"/>
          <p:cNvSpPr txBox="1">
            <a:spLocks noChangeArrowheads="1"/>
          </p:cNvSpPr>
          <p:nvPr/>
        </p:nvSpPr>
        <p:spPr bwMode="auto">
          <a:xfrm>
            <a:off x="1676400" y="296863"/>
            <a:ext cx="5562600" cy="769937"/>
          </a:xfrm>
          <a:prstGeom prst="rect">
            <a:avLst/>
          </a:prstGeom>
          <a:noFill/>
          <a:ln w="9525">
            <a:noFill/>
            <a:miter lim="800000"/>
            <a:headEnd/>
            <a:tailEnd/>
          </a:ln>
        </p:spPr>
        <p:txBody>
          <a:bodyPr>
            <a:spAutoFit/>
          </a:bodyPr>
          <a:lstStyle/>
          <a:p>
            <a:r>
              <a:rPr lang="en-US" sz="4400">
                <a:latin typeface="Calibri" pitchFamily="34" charset="0"/>
              </a:rPr>
              <a:t>CENTROID THEOREM:</a:t>
            </a:r>
          </a:p>
        </p:txBody>
      </p:sp>
      <p:sp>
        <p:nvSpPr>
          <p:cNvPr id="19458" name="TextBox 2"/>
          <p:cNvSpPr txBox="1">
            <a:spLocks noChangeArrowheads="1"/>
          </p:cNvSpPr>
          <p:nvPr/>
        </p:nvSpPr>
        <p:spPr bwMode="auto">
          <a:xfrm>
            <a:off x="1524000" y="1066800"/>
            <a:ext cx="5397500" cy="369888"/>
          </a:xfrm>
          <a:prstGeom prst="rect">
            <a:avLst/>
          </a:prstGeom>
          <a:noFill/>
          <a:ln w="9525">
            <a:noFill/>
            <a:miter lim="800000"/>
            <a:headEnd/>
            <a:tailEnd/>
          </a:ln>
        </p:spPr>
        <p:txBody>
          <a:bodyPr wrap="none">
            <a:spAutoFit/>
          </a:bodyPr>
          <a:lstStyle/>
          <a:p>
            <a:r>
              <a:rPr lang="en-US">
                <a:latin typeface="Calibri" pitchFamily="34" charset="0"/>
              </a:rPr>
              <a:t>2:1 ratio from the vertex to the opposite sides midpoint</a:t>
            </a:r>
          </a:p>
        </p:txBody>
      </p:sp>
      <p:sp>
        <p:nvSpPr>
          <p:cNvPr id="19459" name="TextBox 3"/>
          <p:cNvSpPr txBox="1">
            <a:spLocks noChangeArrowheads="1"/>
          </p:cNvSpPr>
          <p:nvPr/>
        </p:nvSpPr>
        <p:spPr bwMode="auto">
          <a:xfrm>
            <a:off x="914400" y="1752600"/>
            <a:ext cx="1735138" cy="646113"/>
          </a:xfrm>
          <a:prstGeom prst="rect">
            <a:avLst/>
          </a:prstGeom>
          <a:noFill/>
          <a:ln w="9525">
            <a:noFill/>
            <a:miter lim="800000"/>
            <a:headEnd/>
            <a:tailEnd/>
          </a:ln>
        </p:spPr>
        <p:txBody>
          <a:bodyPr wrap="none">
            <a:spAutoFit/>
          </a:bodyPr>
          <a:lstStyle/>
          <a:p>
            <a:r>
              <a:rPr lang="en-US" b="1">
                <a:latin typeface="Calibri" pitchFamily="34" charset="0"/>
              </a:rPr>
              <a:t>Median  #1</a:t>
            </a:r>
          </a:p>
          <a:p>
            <a:r>
              <a:rPr lang="en-US">
                <a:latin typeface="Calibri" pitchFamily="34" charset="0"/>
              </a:rPr>
              <a:t>24.8cm : 12.3cm</a:t>
            </a:r>
          </a:p>
        </p:txBody>
      </p:sp>
      <p:sp>
        <p:nvSpPr>
          <p:cNvPr id="19460" name="TextBox 4"/>
          <p:cNvSpPr txBox="1">
            <a:spLocks noChangeArrowheads="1"/>
          </p:cNvSpPr>
          <p:nvPr/>
        </p:nvSpPr>
        <p:spPr bwMode="auto">
          <a:xfrm>
            <a:off x="3773488" y="1752600"/>
            <a:ext cx="1560512" cy="646113"/>
          </a:xfrm>
          <a:prstGeom prst="rect">
            <a:avLst/>
          </a:prstGeom>
          <a:noFill/>
          <a:ln w="9525">
            <a:noFill/>
            <a:miter lim="800000"/>
            <a:headEnd/>
            <a:tailEnd/>
          </a:ln>
        </p:spPr>
        <p:txBody>
          <a:bodyPr wrap="none">
            <a:spAutoFit/>
          </a:bodyPr>
          <a:lstStyle/>
          <a:p>
            <a:r>
              <a:rPr lang="en-US" b="1">
                <a:latin typeface="Calibri" pitchFamily="34" charset="0"/>
              </a:rPr>
              <a:t>Median #2</a:t>
            </a:r>
          </a:p>
          <a:p>
            <a:r>
              <a:rPr lang="en-US">
                <a:latin typeface="Calibri" pitchFamily="34" charset="0"/>
              </a:rPr>
              <a:t>25cm : 12.5cm</a:t>
            </a:r>
          </a:p>
        </p:txBody>
      </p:sp>
      <p:sp>
        <p:nvSpPr>
          <p:cNvPr id="19461" name="TextBox 5"/>
          <p:cNvSpPr txBox="1">
            <a:spLocks noChangeArrowheads="1"/>
          </p:cNvSpPr>
          <p:nvPr/>
        </p:nvSpPr>
        <p:spPr bwMode="auto">
          <a:xfrm>
            <a:off x="6516688" y="1752600"/>
            <a:ext cx="1560512" cy="646113"/>
          </a:xfrm>
          <a:prstGeom prst="rect">
            <a:avLst/>
          </a:prstGeom>
          <a:noFill/>
          <a:ln w="9525">
            <a:noFill/>
            <a:miter lim="800000"/>
            <a:headEnd/>
            <a:tailEnd/>
          </a:ln>
        </p:spPr>
        <p:txBody>
          <a:bodyPr wrap="none">
            <a:spAutoFit/>
          </a:bodyPr>
          <a:lstStyle/>
          <a:p>
            <a:r>
              <a:rPr lang="en-US" b="1">
                <a:latin typeface="Calibri" pitchFamily="34" charset="0"/>
              </a:rPr>
              <a:t>Median #3</a:t>
            </a:r>
          </a:p>
          <a:p>
            <a:r>
              <a:rPr lang="en-US">
                <a:latin typeface="Calibri" pitchFamily="34" charset="0"/>
              </a:rPr>
              <a:t>25cm : 12.5cm</a:t>
            </a:r>
          </a:p>
        </p:txBody>
      </p:sp>
      <p:cxnSp>
        <p:nvCxnSpPr>
          <p:cNvPr id="10" name="Straight Connector 9"/>
          <p:cNvCxnSpPr/>
          <p:nvPr/>
        </p:nvCxnSpPr>
        <p:spPr>
          <a:xfrm>
            <a:off x="1600200" y="5943600"/>
            <a:ext cx="3200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flipH="1" flipV="1">
            <a:off x="1333500" y="4000500"/>
            <a:ext cx="2209800" cy="1676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2933700" y="4076700"/>
            <a:ext cx="2209800" cy="1524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2133600" y="4800600"/>
            <a:ext cx="22098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0800000">
            <a:off x="2438400" y="4800600"/>
            <a:ext cx="2362200" cy="1143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1600200" y="4800600"/>
            <a:ext cx="2438400" cy="1143000"/>
          </a:xfrm>
          <a:prstGeom prst="line">
            <a:avLst/>
          </a:prstGeom>
        </p:spPr>
        <p:style>
          <a:lnRef idx="1">
            <a:schemeClr val="accent1"/>
          </a:lnRef>
          <a:fillRef idx="0">
            <a:schemeClr val="accent1"/>
          </a:fillRef>
          <a:effectRef idx="0">
            <a:schemeClr val="accent1"/>
          </a:effectRef>
          <a:fontRef idx="minor">
            <a:schemeClr val="tx1"/>
          </a:fontRef>
        </p:style>
      </p:cxnSp>
      <p:sp>
        <p:nvSpPr>
          <p:cNvPr id="19468" name="TextBox 26"/>
          <p:cNvSpPr txBox="1">
            <a:spLocks noChangeArrowheads="1"/>
          </p:cNvSpPr>
          <p:nvPr/>
        </p:nvSpPr>
        <p:spPr bwMode="auto">
          <a:xfrm>
            <a:off x="2819400" y="5486400"/>
            <a:ext cx="722313" cy="307975"/>
          </a:xfrm>
          <a:prstGeom prst="rect">
            <a:avLst/>
          </a:prstGeom>
          <a:noFill/>
          <a:ln w="9525">
            <a:noFill/>
            <a:miter lim="800000"/>
            <a:headEnd/>
            <a:tailEnd/>
          </a:ln>
        </p:spPr>
        <p:txBody>
          <a:bodyPr wrap="none">
            <a:spAutoFit/>
          </a:bodyPr>
          <a:lstStyle/>
          <a:p>
            <a:r>
              <a:rPr lang="en-US" sz="1400">
                <a:latin typeface="Calibri" pitchFamily="34" charset="0"/>
              </a:rPr>
              <a:t>12.3cm</a:t>
            </a:r>
          </a:p>
        </p:txBody>
      </p:sp>
      <p:sp>
        <p:nvSpPr>
          <p:cNvPr id="19469" name="TextBox 27"/>
          <p:cNvSpPr txBox="1">
            <a:spLocks noChangeArrowheads="1"/>
          </p:cNvSpPr>
          <p:nvPr/>
        </p:nvSpPr>
        <p:spPr bwMode="auto">
          <a:xfrm>
            <a:off x="2895600" y="4343400"/>
            <a:ext cx="722313" cy="307975"/>
          </a:xfrm>
          <a:prstGeom prst="rect">
            <a:avLst/>
          </a:prstGeom>
          <a:noFill/>
          <a:ln w="9525">
            <a:noFill/>
            <a:miter lim="800000"/>
            <a:headEnd/>
            <a:tailEnd/>
          </a:ln>
        </p:spPr>
        <p:txBody>
          <a:bodyPr wrap="none">
            <a:spAutoFit/>
          </a:bodyPr>
          <a:lstStyle/>
          <a:p>
            <a:r>
              <a:rPr lang="en-US" sz="1400">
                <a:latin typeface="Calibri" pitchFamily="34" charset="0"/>
              </a:rPr>
              <a:t>24.8cm</a:t>
            </a:r>
          </a:p>
        </p:txBody>
      </p:sp>
      <p:sp>
        <p:nvSpPr>
          <p:cNvPr id="19470" name="TextBox 28"/>
          <p:cNvSpPr txBox="1">
            <a:spLocks noChangeArrowheads="1"/>
          </p:cNvSpPr>
          <p:nvPr/>
        </p:nvSpPr>
        <p:spPr bwMode="auto">
          <a:xfrm>
            <a:off x="2057400" y="5410200"/>
            <a:ext cx="585788" cy="307975"/>
          </a:xfrm>
          <a:prstGeom prst="rect">
            <a:avLst/>
          </a:prstGeom>
          <a:noFill/>
          <a:ln w="9525">
            <a:noFill/>
            <a:miter lim="800000"/>
            <a:headEnd/>
            <a:tailEnd/>
          </a:ln>
        </p:spPr>
        <p:txBody>
          <a:bodyPr wrap="none">
            <a:spAutoFit/>
          </a:bodyPr>
          <a:lstStyle/>
          <a:p>
            <a:r>
              <a:rPr lang="en-US" sz="1400">
                <a:latin typeface="Calibri" pitchFamily="34" charset="0"/>
              </a:rPr>
              <a:t>25cm</a:t>
            </a:r>
          </a:p>
        </p:txBody>
      </p:sp>
      <p:sp>
        <p:nvSpPr>
          <p:cNvPr id="19471" name="TextBox 29"/>
          <p:cNvSpPr txBox="1">
            <a:spLocks noChangeArrowheads="1"/>
          </p:cNvSpPr>
          <p:nvPr/>
        </p:nvSpPr>
        <p:spPr bwMode="auto">
          <a:xfrm>
            <a:off x="3810000" y="5486400"/>
            <a:ext cx="585788" cy="307975"/>
          </a:xfrm>
          <a:prstGeom prst="rect">
            <a:avLst/>
          </a:prstGeom>
          <a:noFill/>
          <a:ln w="9525">
            <a:noFill/>
            <a:miter lim="800000"/>
            <a:headEnd/>
            <a:tailEnd/>
          </a:ln>
        </p:spPr>
        <p:txBody>
          <a:bodyPr wrap="none">
            <a:spAutoFit/>
          </a:bodyPr>
          <a:lstStyle/>
          <a:p>
            <a:r>
              <a:rPr lang="en-US" sz="1400">
                <a:latin typeface="Calibri" pitchFamily="34" charset="0"/>
              </a:rPr>
              <a:t>25cm</a:t>
            </a:r>
          </a:p>
        </p:txBody>
      </p:sp>
      <p:sp>
        <p:nvSpPr>
          <p:cNvPr id="19472" name="TextBox 30"/>
          <p:cNvSpPr txBox="1">
            <a:spLocks noChangeArrowheads="1"/>
          </p:cNvSpPr>
          <p:nvPr/>
        </p:nvSpPr>
        <p:spPr bwMode="auto">
          <a:xfrm>
            <a:off x="2362200" y="4800600"/>
            <a:ext cx="838200" cy="307975"/>
          </a:xfrm>
          <a:prstGeom prst="rect">
            <a:avLst/>
          </a:prstGeom>
          <a:noFill/>
          <a:ln w="9525">
            <a:noFill/>
            <a:miter lim="800000"/>
            <a:headEnd/>
            <a:tailEnd/>
          </a:ln>
        </p:spPr>
        <p:txBody>
          <a:bodyPr>
            <a:spAutoFit/>
          </a:bodyPr>
          <a:lstStyle/>
          <a:p>
            <a:r>
              <a:rPr lang="en-US" sz="1400">
                <a:latin typeface="Calibri" pitchFamily="34" charset="0"/>
              </a:rPr>
              <a:t>12.5cm</a:t>
            </a:r>
          </a:p>
        </p:txBody>
      </p:sp>
      <p:sp>
        <p:nvSpPr>
          <p:cNvPr id="19473" name="TextBox 31"/>
          <p:cNvSpPr txBox="1">
            <a:spLocks noChangeArrowheads="1"/>
          </p:cNvSpPr>
          <p:nvPr/>
        </p:nvSpPr>
        <p:spPr bwMode="auto">
          <a:xfrm>
            <a:off x="3352800" y="4800600"/>
            <a:ext cx="722313" cy="307975"/>
          </a:xfrm>
          <a:prstGeom prst="rect">
            <a:avLst/>
          </a:prstGeom>
          <a:noFill/>
          <a:ln w="9525">
            <a:noFill/>
            <a:miter lim="800000"/>
            <a:headEnd/>
            <a:tailEnd/>
          </a:ln>
        </p:spPr>
        <p:txBody>
          <a:bodyPr wrap="none">
            <a:spAutoFit/>
          </a:bodyPr>
          <a:lstStyle/>
          <a:p>
            <a:r>
              <a:rPr lang="en-US" sz="1400">
                <a:latin typeface="Calibri" pitchFamily="34" charset="0"/>
              </a:rPr>
              <a:t>12.5cm</a:t>
            </a:r>
          </a:p>
        </p:txBody>
      </p:sp>
      <p:cxnSp>
        <p:nvCxnSpPr>
          <p:cNvPr id="34" name="Straight Arrow Connector 33"/>
          <p:cNvCxnSpPr/>
          <p:nvPr/>
        </p:nvCxnSpPr>
        <p:spPr>
          <a:xfrm rot="16200000" flipH="1">
            <a:off x="1676400" y="2743200"/>
            <a:ext cx="1905000" cy="1143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5400000">
            <a:off x="2781300" y="3467100"/>
            <a:ext cx="25146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5400000">
            <a:off x="4038600" y="3124200"/>
            <a:ext cx="3581400" cy="2057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477" name="TextBox 22"/>
          <p:cNvSpPr txBox="1">
            <a:spLocks noChangeArrowheads="1"/>
          </p:cNvSpPr>
          <p:nvPr/>
        </p:nvSpPr>
        <p:spPr bwMode="auto">
          <a:xfrm>
            <a:off x="5943600" y="4140200"/>
            <a:ext cx="2743200" cy="2032000"/>
          </a:xfrm>
          <a:prstGeom prst="rect">
            <a:avLst/>
          </a:prstGeom>
          <a:noFill/>
          <a:ln w="9525">
            <a:noFill/>
            <a:miter lim="800000"/>
            <a:headEnd/>
            <a:tailEnd/>
          </a:ln>
        </p:spPr>
        <p:txBody>
          <a:bodyPr>
            <a:spAutoFit/>
          </a:bodyPr>
          <a:lstStyle/>
          <a:p>
            <a:r>
              <a:rPr lang="en-US">
                <a:latin typeface="Calibri" pitchFamily="34" charset="0"/>
              </a:rPr>
              <a:t>This theorem doesn’t come out perfect every time but the data is accurate.  My second and third median came out perfect but my first median was off by .1cm.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Box 1"/>
          <p:cNvSpPr txBox="1">
            <a:spLocks noChangeArrowheads="1"/>
          </p:cNvSpPr>
          <p:nvPr/>
        </p:nvSpPr>
        <p:spPr bwMode="auto">
          <a:xfrm>
            <a:off x="533400" y="1524000"/>
            <a:ext cx="7543800" cy="1938338"/>
          </a:xfrm>
          <a:prstGeom prst="rect">
            <a:avLst/>
          </a:prstGeom>
          <a:noFill/>
          <a:ln w="9525">
            <a:noFill/>
            <a:miter lim="800000"/>
            <a:headEnd/>
            <a:tailEnd/>
          </a:ln>
        </p:spPr>
        <p:txBody>
          <a:bodyPr>
            <a:spAutoFit/>
          </a:bodyPr>
          <a:lstStyle/>
          <a:p>
            <a:r>
              <a:rPr lang="en-US" sz="2000">
                <a:latin typeface="Calibri" pitchFamily="34" charset="0"/>
              </a:rPr>
              <a:t>In conclusion, I think the best methods for locating the centroid of a triangle are the compass and the ruler method.  They seem the most accurate and efficient.  This was a fun project because I liked how we could combine mathematics with creativity.  Also how we were able to come up with our own shape and we got to decide what methods we could use to find the centroid.  </a:t>
            </a:r>
          </a:p>
        </p:txBody>
      </p:sp>
      <p:sp>
        <p:nvSpPr>
          <p:cNvPr id="20482" name="TextBox 2"/>
          <p:cNvSpPr txBox="1">
            <a:spLocks noChangeArrowheads="1"/>
          </p:cNvSpPr>
          <p:nvPr/>
        </p:nvSpPr>
        <p:spPr bwMode="auto">
          <a:xfrm>
            <a:off x="1741488" y="762000"/>
            <a:ext cx="5192712" cy="769938"/>
          </a:xfrm>
          <a:prstGeom prst="rect">
            <a:avLst/>
          </a:prstGeom>
          <a:noFill/>
          <a:ln w="9525">
            <a:noFill/>
            <a:miter lim="800000"/>
            <a:headEnd/>
            <a:tailEnd/>
          </a:ln>
        </p:spPr>
        <p:txBody>
          <a:bodyPr wrap="none">
            <a:spAutoFit/>
          </a:bodyPr>
          <a:lstStyle/>
          <a:p>
            <a:r>
              <a:rPr lang="en-US" sz="4400">
                <a:latin typeface="Calibri" pitchFamily="34" charset="0"/>
              </a:rPr>
              <a:t>IN CONCLUSION……….</a:t>
            </a:r>
          </a:p>
        </p:txBody>
      </p:sp>
      <p:pic>
        <p:nvPicPr>
          <p:cNvPr id="20483" name="Picture 2" descr="C:\Users\Mary\AppData\Local\Microsoft\Windows\Temporary Internet Files\Content.IE5\16O6HVAX\photo (2).JPG"/>
          <p:cNvPicPr>
            <a:picLocks noChangeAspect="1" noChangeArrowheads="1"/>
          </p:cNvPicPr>
          <p:nvPr/>
        </p:nvPicPr>
        <p:blipFill>
          <a:blip r:embed="rId2"/>
          <a:srcRect t="24445" r="11322" b="26666"/>
          <a:stretch>
            <a:fillRect/>
          </a:stretch>
        </p:blipFill>
        <p:spPr bwMode="auto">
          <a:xfrm>
            <a:off x="4800600" y="3505200"/>
            <a:ext cx="3703638" cy="2733675"/>
          </a:xfrm>
          <a:prstGeom prst="rect">
            <a:avLst/>
          </a:prstGeom>
          <a:noFill/>
          <a:ln w="9525">
            <a:noFill/>
            <a:miter lim="800000"/>
            <a:headEnd/>
            <a:tailEnd/>
          </a:ln>
        </p:spPr>
      </p:pic>
      <p:sp>
        <p:nvSpPr>
          <p:cNvPr id="20484" name="AutoShape 2" descr="http://mail.aol.com/37309-111/aol-6/en-us/mail/get-attachment.aspx?uid=3665&amp;folder=Inbox&amp;partId=3"/>
          <p:cNvSpPr>
            <a:spLocks noChangeAspect="1" noChangeArrowheads="1"/>
          </p:cNvSpPr>
          <p:nvPr/>
        </p:nvSpPr>
        <p:spPr bwMode="auto">
          <a:xfrm>
            <a:off x="127000" y="-144463"/>
            <a:ext cx="304800" cy="304801"/>
          </a:xfrm>
          <a:prstGeom prst="rect">
            <a:avLst/>
          </a:prstGeom>
          <a:noFill/>
          <a:ln w="9525">
            <a:noFill/>
            <a:miter lim="800000"/>
            <a:headEnd/>
            <a:tailEnd/>
          </a:ln>
        </p:spPr>
        <p:txBody>
          <a:bodyPr/>
          <a:lstStyle/>
          <a:p>
            <a:endParaRPr lang="en-US">
              <a:latin typeface="Calibri" pitchFamily="34" charset="0"/>
            </a:endParaRPr>
          </a:p>
        </p:txBody>
      </p:sp>
      <p:sp>
        <p:nvSpPr>
          <p:cNvPr id="20485" name="AutoShape 4" descr="http://mail.aol.com/37309-111/aol-6/en-us/mail/get-attachment.aspx?uid=3665&amp;folder=Inbox&amp;partId=3"/>
          <p:cNvSpPr>
            <a:spLocks noChangeAspect="1" noChangeArrowheads="1"/>
          </p:cNvSpPr>
          <p:nvPr/>
        </p:nvSpPr>
        <p:spPr bwMode="auto">
          <a:xfrm>
            <a:off x="127000" y="-144463"/>
            <a:ext cx="304800" cy="304801"/>
          </a:xfrm>
          <a:prstGeom prst="rect">
            <a:avLst/>
          </a:prstGeom>
          <a:noFill/>
          <a:ln w="9525">
            <a:noFill/>
            <a:miter lim="800000"/>
            <a:headEnd/>
            <a:tailEnd/>
          </a:ln>
        </p:spPr>
        <p:txBody>
          <a:bodyPr/>
          <a:lstStyle/>
          <a:p>
            <a:endParaRPr lang="en-US">
              <a:latin typeface="Calibri" pitchFamily="34" charset="0"/>
            </a:endParaRPr>
          </a:p>
        </p:txBody>
      </p:sp>
      <p:sp>
        <p:nvSpPr>
          <p:cNvPr id="20486" name="AutoShape 6" descr="http://mail.aol.com/37309-111/aol-6/en-us/mail/get-attachment.aspx?uid=3665&amp;folder=Inbox&amp;partId=3"/>
          <p:cNvSpPr>
            <a:spLocks noChangeAspect="1" noChangeArrowheads="1"/>
          </p:cNvSpPr>
          <p:nvPr/>
        </p:nvSpPr>
        <p:spPr bwMode="auto">
          <a:xfrm>
            <a:off x="127000" y="-144463"/>
            <a:ext cx="304800" cy="304801"/>
          </a:xfrm>
          <a:prstGeom prst="rect">
            <a:avLst/>
          </a:prstGeom>
          <a:noFill/>
          <a:ln w="9525">
            <a:noFill/>
            <a:miter lim="800000"/>
            <a:headEnd/>
            <a:tailEnd/>
          </a:ln>
        </p:spPr>
        <p:txBody>
          <a:bodyPr/>
          <a:lstStyle/>
          <a:p>
            <a:endParaRPr lang="en-US">
              <a:latin typeface="Calibri" pitchFamily="34" charset="0"/>
            </a:endParaRPr>
          </a:p>
        </p:txBody>
      </p:sp>
      <p:sp>
        <p:nvSpPr>
          <p:cNvPr id="20487" name="AutoShape 8" descr="http://mail.aol.com/37309-111/aol-6/en-us/mail/get-attachment.aspx?uid=3665&amp;folder=Inbox&amp;partId=3"/>
          <p:cNvSpPr>
            <a:spLocks noChangeAspect="1" noChangeArrowheads="1"/>
          </p:cNvSpPr>
          <p:nvPr/>
        </p:nvSpPr>
        <p:spPr bwMode="auto">
          <a:xfrm>
            <a:off x="127000" y="-144463"/>
            <a:ext cx="304800" cy="304801"/>
          </a:xfrm>
          <a:prstGeom prst="rect">
            <a:avLst/>
          </a:prstGeom>
          <a:noFill/>
          <a:ln w="9525">
            <a:noFill/>
            <a:miter lim="800000"/>
            <a:headEnd/>
            <a:tailEnd/>
          </a:ln>
        </p:spPr>
        <p:txBody>
          <a:bodyPr/>
          <a:lstStyle/>
          <a:p>
            <a:endParaRPr lang="en-US">
              <a:latin typeface="Calibri" pitchFamily="34" charset="0"/>
            </a:endParaRPr>
          </a:p>
        </p:txBody>
      </p:sp>
      <p:sp>
        <p:nvSpPr>
          <p:cNvPr id="20488" name="AutoShape 10" descr="http://mail.aol.com/37309-111/aol-6/en-us/mail/get-attachment.aspx?uid=3665&amp;folder=Inbox&amp;partId=3"/>
          <p:cNvSpPr>
            <a:spLocks noChangeAspect="1" noChangeArrowheads="1"/>
          </p:cNvSpPr>
          <p:nvPr/>
        </p:nvSpPr>
        <p:spPr bwMode="auto">
          <a:xfrm>
            <a:off x="127000" y="-144463"/>
            <a:ext cx="304800" cy="304801"/>
          </a:xfrm>
          <a:prstGeom prst="rect">
            <a:avLst/>
          </a:prstGeom>
          <a:noFill/>
          <a:ln w="9525">
            <a:noFill/>
            <a:miter lim="800000"/>
            <a:headEnd/>
            <a:tailEnd/>
          </a:ln>
        </p:spPr>
        <p:txBody>
          <a:bodyPr/>
          <a:lstStyle/>
          <a:p>
            <a:endParaRPr lang="en-US">
              <a:latin typeface="Calibri" pitchFamily="34" charset="0"/>
            </a:endParaRPr>
          </a:p>
        </p:txBody>
      </p:sp>
      <p:sp>
        <p:nvSpPr>
          <p:cNvPr id="20489" name="AutoShape 12" descr="http://mail.aol.com/37309-111/aol-6/en-us/mail/get-attachment.aspx?uid=3665&amp;folder=Inbox&amp;partId=3"/>
          <p:cNvSpPr>
            <a:spLocks noChangeAspect="1" noChangeArrowheads="1"/>
          </p:cNvSpPr>
          <p:nvPr/>
        </p:nvSpPr>
        <p:spPr bwMode="auto">
          <a:xfrm>
            <a:off x="127000" y="-144463"/>
            <a:ext cx="304800" cy="304801"/>
          </a:xfrm>
          <a:prstGeom prst="rect">
            <a:avLst/>
          </a:prstGeom>
          <a:noFill/>
          <a:ln w="9525">
            <a:noFill/>
            <a:miter lim="800000"/>
            <a:headEnd/>
            <a:tailEnd/>
          </a:ln>
        </p:spPr>
        <p:txBody>
          <a:bodyPr/>
          <a:lstStyle/>
          <a:p>
            <a:endParaRPr lang="en-US">
              <a:latin typeface="Calibri" pitchFamily="34" charset="0"/>
            </a:endParaRPr>
          </a:p>
        </p:txBody>
      </p:sp>
      <p:sp>
        <p:nvSpPr>
          <p:cNvPr id="20490" name="AutoShape 14" descr="http://mail.aol.com/37309-111/aol-6/en-us/mail/get-attachment.aspx?uid=3665&amp;folder=Inbox&amp;partId=3"/>
          <p:cNvSpPr>
            <a:spLocks noChangeAspect="1" noChangeArrowheads="1"/>
          </p:cNvSpPr>
          <p:nvPr/>
        </p:nvSpPr>
        <p:spPr bwMode="auto">
          <a:xfrm>
            <a:off x="127000" y="-144463"/>
            <a:ext cx="304800" cy="304801"/>
          </a:xfrm>
          <a:prstGeom prst="rect">
            <a:avLst/>
          </a:prstGeom>
          <a:noFill/>
          <a:ln w="9525">
            <a:noFill/>
            <a:miter lim="800000"/>
            <a:headEnd/>
            <a:tailEnd/>
          </a:ln>
        </p:spPr>
        <p:txBody>
          <a:bodyPr/>
          <a:lstStyle/>
          <a:p>
            <a:endParaRPr lang="en-US">
              <a:latin typeface="Calibri" pitchFamily="34" charset="0"/>
            </a:endParaRPr>
          </a:p>
        </p:txBody>
      </p:sp>
      <p:sp>
        <p:nvSpPr>
          <p:cNvPr id="20491" name="AutoShape 16" descr="http://mail.aol.com/37309-111/aol-6/en-us/mail/get-attachment.aspx?uid=3665&amp;folder=Inbox&amp;partId=3"/>
          <p:cNvSpPr>
            <a:spLocks noChangeAspect="1" noChangeArrowheads="1"/>
          </p:cNvSpPr>
          <p:nvPr/>
        </p:nvSpPr>
        <p:spPr bwMode="auto">
          <a:xfrm>
            <a:off x="127000" y="-144463"/>
            <a:ext cx="304800" cy="304801"/>
          </a:xfrm>
          <a:prstGeom prst="rect">
            <a:avLst/>
          </a:prstGeom>
          <a:noFill/>
          <a:ln w="9525">
            <a:noFill/>
            <a:miter lim="800000"/>
            <a:headEnd/>
            <a:tailEnd/>
          </a:ln>
        </p:spPr>
        <p:txBody>
          <a:bodyPr/>
          <a:lstStyle/>
          <a:p>
            <a:endParaRPr lang="en-US">
              <a:latin typeface="Calibri" pitchFamily="34" charset="0"/>
            </a:endParaRPr>
          </a:p>
        </p:txBody>
      </p:sp>
      <p:sp>
        <p:nvSpPr>
          <p:cNvPr id="20492" name="AutoShape 18" descr="http://mail.aol.com/37309-111/aol-6/en-us/mail/get-attachment.aspx?uid=3665&amp;folder=Inbox&amp;partId=3"/>
          <p:cNvSpPr>
            <a:spLocks noChangeAspect="1" noChangeArrowheads="1"/>
          </p:cNvSpPr>
          <p:nvPr/>
        </p:nvSpPr>
        <p:spPr bwMode="auto">
          <a:xfrm>
            <a:off x="127000" y="-144463"/>
            <a:ext cx="304800" cy="304801"/>
          </a:xfrm>
          <a:prstGeom prst="rect">
            <a:avLst/>
          </a:prstGeom>
          <a:noFill/>
          <a:ln w="9525">
            <a:noFill/>
            <a:miter lim="800000"/>
            <a:headEnd/>
            <a:tailEnd/>
          </a:ln>
        </p:spPr>
        <p:txBody>
          <a:bodyPr/>
          <a:lstStyle/>
          <a:p>
            <a:endParaRPr lang="en-US">
              <a:latin typeface="Calibri" pitchFamily="34" charset="0"/>
            </a:endParaRPr>
          </a:p>
        </p:txBody>
      </p:sp>
      <p:pic>
        <p:nvPicPr>
          <p:cNvPr id="20493" name="Picture 19" descr="C:\Users\Mary\AppData\Local\Microsoft\Windows\Temporary Internet Files\Content.IE5\BV91HZ3W\photo (3).JPG"/>
          <p:cNvPicPr>
            <a:picLocks noChangeAspect="1" noChangeArrowheads="1"/>
          </p:cNvPicPr>
          <p:nvPr/>
        </p:nvPicPr>
        <p:blipFill>
          <a:blip r:embed="rId3"/>
          <a:srcRect t="26666" r="12810" b="33333"/>
          <a:stretch>
            <a:fillRect/>
          </a:stretch>
        </p:blipFill>
        <p:spPr bwMode="auto">
          <a:xfrm>
            <a:off x="736600" y="4038600"/>
            <a:ext cx="3225800" cy="19812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3112</TotalTime>
  <Words>608</Words>
  <Application>Microsoft Office PowerPoint</Application>
  <PresentationFormat>On-screen Show (4:3)</PresentationFormat>
  <Paragraphs>31</Paragraphs>
  <Slides>8</Slides>
  <Notes>0</Notes>
  <HiddenSlides>0</HiddenSlides>
  <MMClips>0</MMClips>
  <ScaleCrop>false</ScaleCrop>
  <HeadingPairs>
    <vt:vector size="6" baseType="variant">
      <vt:variant>
        <vt:lpstr>Fonts Used</vt:lpstr>
      </vt:variant>
      <vt:variant>
        <vt:i4>3</vt:i4>
      </vt:variant>
      <vt:variant>
        <vt:lpstr>Design Template</vt:lpstr>
      </vt:variant>
      <vt:variant>
        <vt:i4>1</vt:i4>
      </vt:variant>
      <vt:variant>
        <vt:lpstr>Slide Titles</vt:lpstr>
      </vt:variant>
      <vt:variant>
        <vt:i4>8</vt:i4>
      </vt:variant>
    </vt:vector>
  </HeadingPairs>
  <TitlesOfParts>
    <vt:vector size="12" baseType="lpstr">
      <vt:lpstr>Calibri</vt:lpstr>
      <vt:lpstr>Arial</vt:lpstr>
      <vt:lpstr>Franklin Gothic Medium</vt:lpstr>
      <vt:lpstr>Office Theme</vt:lpstr>
      <vt:lpstr>THE BALANCE POINT </vt:lpstr>
      <vt:lpstr>WHAT IS A CENTROID?</vt:lpstr>
      <vt:lpstr>METHOD 1: MEASURE WITH A RULER</vt:lpstr>
      <vt:lpstr>METHOD 2: USE A COMPASS AND DO A CONSTRUCTION</vt:lpstr>
      <vt:lpstr>METHOD 3: PLUMB BOB</vt:lpstr>
      <vt:lpstr>Slide 6</vt:lpstr>
      <vt:lpstr>Slide 7</vt:lpstr>
      <vt:lpstr>Slide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BALANCE POINT</dc:title>
  <dc:creator>Mary</dc:creator>
  <cp:lastModifiedBy>North Salem Central School District</cp:lastModifiedBy>
  <cp:revision>46</cp:revision>
  <dcterms:created xsi:type="dcterms:W3CDTF">2013-01-30T21:45:02Z</dcterms:created>
  <dcterms:modified xsi:type="dcterms:W3CDTF">2013-05-08T14:30:47Z</dcterms:modified>
</cp:coreProperties>
</file>