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3" r:id="rId7"/>
    <p:sldId id="265" r:id="rId8"/>
    <p:sldId id="264" r:id="rId9"/>
    <p:sldId id="261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95405-62B6-4B1B-8C39-BB1EADEDA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2C6AD-C6A4-487F-9DDD-1392CE80C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0831D-A511-4577-96A5-6D39E450C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8D292-2097-457C-829B-D44781A35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C331-7F64-473F-937B-E3252B898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0CD6-2B73-4BD2-B9E0-77ABFA1A4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A02F-59A9-4B87-B878-B04EA08DA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95F5F-D3AA-4776-AA9B-AC974197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095B8-FB9B-4C6C-AFD5-AF871F753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9C02-BA82-4E69-83AC-9F4F5A55C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697D8-4664-461B-9283-6483342EF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897E4-8F27-4722-A5C1-59D7C218D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DE2D-06C5-4518-8EA8-04B486558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3ACD05-36A4-41AC-8D96-60DB941DF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izaverb.com/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will be collecting your </a:t>
            </a:r>
            <a:r>
              <a:rPr lang="en-US" dirty="0" smtClean="0"/>
              <a:t>homework </a:t>
            </a:r>
          </a:p>
          <a:p>
            <a:pPr eaLnBrk="1" hangingPunct="1"/>
            <a:r>
              <a:rPr lang="en-US" dirty="0" smtClean="0"/>
              <a:t>tomorrow</a:t>
            </a:r>
            <a:endParaRPr lang="en-US" dirty="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762000" y="1371600"/>
            <a:ext cx="7010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 1.     Assume that 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 </a:t>
            </a:r>
            <a:r>
              <a:rPr lang="en-US" i="1" dirty="0"/>
              <a:t>f</a:t>
            </a:r>
            <a:r>
              <a:rPr lang="en-US" dirty="0"/>
              <a:t>( 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) , where both </a:t>
            </a:r>
            <a:r>
              <a:rPr lang="en-US" i="1" dirty="0"/>
              <a:t>f</a:t>
            </a:r>
            <a:r>
              <a:rPr lang="en-US" dirty="0"/>
              <a:t> and </a:t>
            </a:r>
            <a:r>
              <a:rPr lang="en-US" i="1" dirty="0"/>
              <a:t>g</a:t>
            </a:r>
            <a:r>
              <a:rPr lang="en-US" dirty="0"/>
              <a:t> are differentiable functions. If </a:t>
            </a:r>
            <a:r>
              <a:rPr lang="en-US" i="1" dirty="0"/>
              <a:t>g</a:t>
            </a:r>
            <a:r>
              <a:rPr lang="en-US" dirty="0"/>
              <a:t>(-1)=2, </a:t>
            </a:r>
            <a:r>
              <a:rPr lang="en-US" i="1" dirty="0"/>
              <a:t>g</a:t>
            </a:r>
            <a:r>
              <a:rPr lang="en-US" dirty="0"/>
              <a:t>'(-1)=3, and </a:t>
            </a:r>
            <a:r>
              <a:rPr lang="en-US" i="1" dirty="0" smtClean="0"/>
              <a:t>f </a:t>
            </a:r>
            <a:r>
              <a:rPr lang="en-US" dirty="0" smtClean="0"/>
              <a:t>'(</a:t>
            </a:r>
            <a:r>
              <a:rPr lang="en-US" dirty="0"/>
              <a:t>2)=-4 , what is the value of </a:t>
            </a:r>
            <a:r>
              <a:rPr lang="en-US" i="1" dirty="0"/>
              <a:t>h</a:t>
            </a:r>
            <a:r>
              <a:rPr lang="en-US" dirty="0"/>
              <a:t>'(-1) 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    Assume that , h(x)= (f(x))</a:t>
            </a:r>
            <a:r>
              <a:rPr lang="en-US" baseline="30000" dirty="0"/>
              <a:t>3</a:t>
            </a:r>
            <a:r>
              <a:rPr lang="en-US" dirty="0"/>
              <a:t> where </a:t>
            </a:r>
            <a:r>
              <a:rPr lang="en-US" i="1" dirty="0"/>
              <a:t>f</a:t>
            </a:r>
            <a:r>
              <a:rPr lang="en-US" dirty="0"/>
              <a:t> is a differentiable function. If  f(0) = -1/2 and f ‘ (0) = 8/3  , determine an equation of the line tangent to the graph of </a:t>
            </a:r>
            <a:r>
              <a:rPr lang="en-US" i="1" dirty="0"/>
              <a:t>h</a:t>
            </a:r>
            <a:r>
              <a:rPr lang="en-US" dirty="0"/>
              <a:t> at </a:t>
            </a:r>
            <a:r>
              <a:rPr lang="en-US" i="1" dirty="0"/>
              <a:t>x</a:t>
            </a:r>
            <a:r>
              <a:rPr lang="en-US" dirty="0"/>
              <a:t>=0.</a:t>
            </a:r>
          </a:p>
          <a:p>
            <a:endParaRPr lang="en-US" dirty="0"/>
          </a:p>
        </p:txBody>
      </p:sp>
      <p:sp>
        <p:nvSpPr>
          <p:cNvPr id="1229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Problems to Deepen Understanding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</a:t>
            </a:r>
          </a:p>
        </p:txBody>
      </p:sp>
      <p:pic>
        <p:nvPicPr>
          <p:cNvPr id="13315" name="Picture 2" descr="tex2html_wrap_inline9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711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tex2html_wrap_inline9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657600"/>
            <a:ext cx="398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tex2html_wrap_inline9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343400"/>
            <a:ext cx="4637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tex2html_wrap_inline9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4953000"/>
            <a:ext cx="2266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0" descr="tex2html_wrap_inline94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5486400"/>
            <a:ext cx="12398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2" descr="tex2html_wrap_inline9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19812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990600" y="1371600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Solution to problem  1</a:t>
            </a: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990600" y="3200400"/>
            <a:ext cx="236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Solution to problem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A particle moves along a straight line with displacement s(t) , velocity v(t) and accel a(t). Show </a:t>
            </a:r>
          </a:p>
          <a:p>
            <a:endParaRPr lang="en-US" smtClean="0"/>
          </a:p>
          <a:p>
            <a:r>
              <a:rPr lang="en-US" sz="2800" smtClean="0">
                <a:solidFill>
                  <a:srgbClr val="FF0000"/>
                </a:solidFill>
              </a:rPr>
              <a:t>Hint: Write accel, veloc. in terms of differentials, then apply chain rule.</a:t>
            </a:r>
          </a:p>
          <a:p>
            <a:endParaRPr lang="en-US" smtClean="0"/>
          </a:p>
          <a:p>
            <a:r>
              <a:rPr lang="en-US" smtClean="0"/>
              <a:t>What is the meaning of dv/dt and dv/ds?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429000" y="2667000"/>
          <a:ext cx="2071688" cy="958850"/>
        </p:xfrm>
        <a:graphic>
          <a:graphicData uri="http://schemas.openxmlformats.org/presentationml/2006/ole">
            <p:oleObj spid="_x0000_s7170" name="Equation" r:id="rId3" imgW="850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Chain Rule</a:t>
            </a:r>
            <a:br>
              <a:rPr lang="en-US" sz="4000" dirty="0" smtClean="0"/>
            </a:br>
            <a:r>
              <a:rPr lang="en-US" sz="2800" dirty="0" smtClean="0"/>
              <a:t>How to differentiate a composition.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200" dirty="0" smtClean="0"/>
              <a:t>Y is a function of u, </a:t>
            </a:r>
            <a:r>
              <a:rPr lang="en-US" sz="3200" dirty="0" smtClean="0"/>
              <a:t>and</a:t>
            </a:r>
            <a:br>
              <a:rPr lang="en-US" sz="3200" dirty="0" smtClean="0"/>
            </a:br>
            <a:r>
              <a:rPr lang="en-US" sz="3200" dirty="0" smtClean="0"/>
              <a:t> u  </a:t>
            </a:r>
            <a:r>
              <a:rPr lang="en-US" sz="3200" dirty="0" smtClean="0"/>
              <a:t>is a function of x</a:t>
            </a:r>
            <a:endParaRPr lang="en-US" sz="4000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pPr algn="l" eaLnBrk="1" hangingPunct="1"/>
            <a:r>
              <a:rPr lang="en-US" smtClean="0"/>
              <a:t>Basic Idea: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124200" y="4189413"/>
          <a:ext cx="2590800" cy="1200150"/>
        </p:xfrm>
        <a:graphic>
          <a:graphicData uri="http://schemas.openxmlformats.org/presentationml/2006/ole">
            <p:oleObj spid="_x0000_s1026" name="Equation" r:id="rId3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Compositions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Let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Write each as a composition of 2 or more functions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24000" y="1600200"/>
          <a:ext cx="7162800" cy="612775"/>
        </p:xfrm>
        <a:graphic>
          <a:graphicData uri="http://schemas.openxmlformats.org/presentationml/2006/ole">
            <p:oleObj spid="_x0000_s2050" name="Equation" r:id="rId3" imgW="2971800" imgH="25380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4089400"/>
          <a:ext cx="6096000" cy="1190625"/>
        </p:xfrm>
        <a:graphic>
          <a:graphicData uri="http://schemas.openxmlformats.org/presentationml/2006/ole">
            <p:oleObj spid="_x0000_s2051" name="Equation" r:id="rId4" imgW="27302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Composition review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Given the functions, find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362200"/>
          <a:ext cx="5867400" cy="3101975"/>
        </p:xfrm>
        <a:graphic>
          <a:graphicData uri="http://schemas.openxmlformats.org/presentationml/2006/ole">
            <p:oleObj spid="_x0000_s3074" name="Equation" r:id="rId3" imgW="264132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914400"/>
            <a:ext cx="3733800" cy="22098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Let’s talk with math dude…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So how do we differentiate a composition?</a:t>
            </a:r>
            <a:endParaRPr lang="en-US" sz="4000" smtClean="0"/>
          </a:p>
        </p:txBody>
      </p:sp>
      <p:pic>
        <p:nvPicPr>
          <p:cNvPr id="10243" name="Picture 5" descr="j023468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038600"/>
            <a:ext cx="34290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09600" y="3886200"/>
            <a:ext cx="1600200" cy="914400"/>
          </a:xfrm>
          <a:prstGeom prst="wedgeRoundRectCallout">
            <a:avLst>
              <a:gd name="adj1" fmla="val 65079"/>
              <a:gd name="adj2" fmla="val 763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The idea is stuck to my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Let y = 14x-8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Let’s write  y = 2(7x-4).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See a composition?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 = 2u and  u = 7x-4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dy</a:t>
            </a:r>
            <a:r>
              <a:rPr lang="en-US" sz="2800" dirty="0" smtClean="0"/>
              <a:t>/du=            du/</a:t>
            </a:r>
            <a:r>
              <a:rPr lang="en-US" sz="2800" dirty="0" err="1" smtClean="0"/>
              <a:t>dx</a:t>
            </a:r>
            <a:r>
              <a:rPr lang="en-US" sz="2800" dirty="0" smtClean="0"/>
              <a:t> =           </a:t>
            </a:r>
            <a:r>
              <a:rPr lang="en-US" sz="2800" dirty="0" err="1" smtClean="0"/>
              <a:t>dy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n-US" sz="2800" dirty="0" smtClean="0"/>
              <a:t> </a:t>
            </a:r>
            <a:r>
              <a:rPr lang="en-US" sz="2800" dirty="0" smtClean="0"/>
              <a:t>=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(2)(7)=14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</a:t>
            </a:r>
            <a:r>
              <a:rPr lang="en-US" sz="2800" dirty="0" err="1" smtClean="0"/>
              <a:t>dy</a:t>
            </a:r>
            <a:r>
              <a:rPr lang="en-US" sz="2800" dirty="0" smtClean="0"/>
              <a:t>/du  </a:t>
            </a:r>
            <a:r>
              <a:rPr lang="en-US" sz="2800" dirty="0" smtClean="0">
                <a:cs typeface="Arial" charset="0"/>
              </a:rPr>
              <a:t>•   du/</a:t>
            </a:r>
            <a:r>
              <a:rPr lang="en-US" sz="2800" dirty="0" err="1" smtClean="0">
                <a:cs typeface="Arial" charset="0"/>
              </a:rPr>
              <a:t>dx</a:t>
            </a:r>
            <a:r>
              <a:rPr lang="en-US" sz="2800" dirty="0" smtClean="0">
                <a:cs typeface="Arial" charset="0"/>
              </a:rPr>
              <a:t> =  </a:t>
            </a:r>
            <a:r>
              <a:rPr lang="en-US" sz="2800" dirty="0" err="1" smtClean="0">
                <a:cs typeface="Arial" charset="0"/>
              </a:rPr>
              <a:t>dy</a:t>
            </a:r>
            <a:r>
              <a:rPr lang="en-US" sz="2800" dirty="0" smtClean="0">
                <a:cs typeface="Arial" charset="0"/>
              </a:rPr>
              <a:t>/</a:t>
            </a:r>
            <a:r>
              <a:rPr lang="en-US" sz="2800" dirty="0" err="1" smtClean="0">
                <a:cs typeface="Arial" charset="0"/>
              </a:rPr>
              <a:t>dx</a:t>
            </a: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Math dude’s gear idea was pretty intuitive …do you know why?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76962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If y is a function of u, and  </a:t>
            </a:r>
            <a:r>
              <a:rPr lang="en-US" sz="2800" dirty="0" smtClean="0"/>
              <a:t>u  is </a:t>
            </a:r>
            <a:r>
              <a:rPr lang="en-US" sz="2800" dirty="0" smtClean="0"/>
              <a:t>a function of x </a:t>
            </a:r>
            <a:r>
              <a:rPr lang="en-US" sz="2800" dirty="0" smtClean="0"/>
              <a:t>then,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hlinkClick r:id="rId3"/>
              </a:rPr>
              <a:t>www.mathizaverb.com</a:t>
            </a:r>
            <a:r>
              <a:rPr lang="en-US" sz="2800" dirty="0" smtClean="0"/>
              <a:t>   see chain rule link under calculus corkboard.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14600" y="3048000"/>
          <a:ext cx="3581400" cy="1657350"/>
        </p:xfrm>
        <a:graphic>
          <a:graphicData uri="http://schemas.openxmlformats.org/presentationml/2006/ole">
            <p:oleObj spid="_x0000_s4098" name="Equation" r:id="rId4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Chain Rule Again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f is differentiable at u, which is really g(x) and g is differentiable at x, then f</a:t>
            </a:r>
            <a:r>
              <a:rPr lang="en-US" sz="2800" smtClean="0">
                <a:cs typeface="Arial" charset="0"/>
              </a:rPr>
              <a:t>◦g(x) is differentiable at x and….</a:t>
            </a: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800" smtClean="0"/>
              <a:t> function notation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90800" y="4572000"/>
          <a:ext cx="4038600" cy="501650"/>
        </p:xfrm>
        <a:graphic>
          <a:graphicData uri="http://schemas.openxmlformats.org/presentationml/2006/ole">
            <p:oleObj spid="_x0000_s5122" name="Equation" r:id="rId3" imgW="1638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and Problems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Differentiate each.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87500" y="2557463"/>
          <a:ext cx="5816600" cy="2698750"/>
        </p:xfrm>
        <a:graphic>
          <a:graphicData uri="http://schemas.openxmlformats.org/presentationml/2006/ole">
            <p:oleObj spid="_x0000_s6146" name="Equation" r:id="rId3" imgW="229860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229</Words>
  <Application>Microsoft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Microsoft Equation 3.0</vt:lpstr>
      <vt:lpstr>Hi</vt:lpstr>
      <vt:lpstr>Chain Rule How to differentiate a composition.  Y is a function of u, and  u  is a function of x</vt:lpstr>
      <vt:lpstr>Compositions</vt:lpstr>
      <vt:lpstr>More Composition review</vt:lpstr>
      <vt:lpstr>Let’s talk with math dude…   So how do we differentiate a composition?</vt:lpstr>
      <vt:lpstr>Let y = 14x-8</vt:lpstr>
      <vt:lpstr>Math dude’s gear idea was pretty intuitive …do you know why?</vt:lpstr>
      <vt:lpstr>Chain Rule Again</vt:lpstr>
      <vt:lpstr>Examples and Problems</vt:lpstr>
      <vt:lpstr>Problems to Deepen Understanding</vt:lpstr>
      <vt:lpstr>Solutions</vt:lpstr>
      <vt:lpstr>Physics</vt:lpstr>
    </vt:vector>
  </TitlesOfParts>
  <Company>Ridgefield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Rule-Section 2.4 How to differentiate a composition.  Y is a function of u, and  is a function of x</dc:title>
  <dc:creator>efalk</dc:creator>
  <cp:lastModifiedBy>Owner</cp:lastModifiedBy>
  <cp:revision>12</cp:revision>
  <dcterms:created xsi:type="dcterms:W3CDTF">2006-10-06T15:49:48Z</dcterms:created>
  <dcterms:modified xsi:type="dcterms:W3CDTF">2014-10-06T00:06:55Z</dcterms:modified>
</cp:coreProperties>
</file>