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62191A6-75EB-4800-A72A-EEDD95B2362F}" type="datetimeFigureOut">
              <a:rPr lang="en-US" smtClean="0"/>
              <a:pPr/>
              <a:t>5/21/2015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AD52EBF-1A11-4FAC-912F-E4C99531133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2191A6-75EB-4800-A72A-EEDD95B2362F}" type="datetimeFigureOut">
              <a:rPr lang="en-US" smtClean="0"/>
              <a:pPr/>
              <a:t>5/21/2015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D52EBF-1A11-4FAC-912F-E4C9953113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2191A6-75EB-4800-A72A-EEDD95B2362F}" type="datetimeFigureOut">
              <a:rPr lang="en-US" smtClean="0"/>
              <a:pPr/>
              <a:t>5/21/2015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D52EBF-1A11-4FAC-912F-E4C9953113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2191A6-75EB-4800-A72A-EEDD95B2362F}" type="datetimeFigureOut">
              <a:rPr lang="en-US" smtClean="0"/>
              <a:pPr/>
              <a:t>5/21/2015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D52EBF-1A11-4FAC-912F-E4C9953113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2191A6-75EB-4800-A72A-EEDD95B2362F}" type="datetimeFigureOut">
              <a:rPr lang="en-US" smtClean="0"/>
              <a:pPr/>
              <a:t>5/21/2015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D52EBF-1A11-4FAC-912F-E4C99531133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2191A6-75EB-4800-A72A-EEDD95B2362F}" type="datetimeFigureOut">
              <a:rPr lang="en-US" smtClean="0"/>
              <a:pPr/>
              <a:t>5/21/2015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AD52EBF-1A11-4FAC-912F-E4C9953113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2191A6-75EB-4800-A72A-EEDD95B2362F}" type="datetimeFigureOut">
              <a:rPr lang="en-US" smtClean="0"/>
              <a:pPr/>
              <a:t>5/21/2015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AD52EBF-1A11-4FAC-912F-E4C9953113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62191A6-75EB-4800-A72A-EEDD95B2362F}" type="datetimeFigureOut">
              <a:rPr lang="en-US" smtClean="0"/>
              <a:pPr/>
              <a:t>5/21/2015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AD52EBF-1A11-4FAC-912F-E4C9953113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62191A6-75EB-4800-A72A-EEDD95B2362F}" type="datetimeFigureOut">
              <a:rPr lang="en-US" smtClean="0"/>
              <a:pPr/>
              <a:t>5/21/2015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AD52EBF-1A11-4FAC-912F-E4C99531133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2191A6-75EB-4800-A72A-EEDD95B2362F}" type="datetimeFigureOut">
              <a:rPr lang="en-US" smtClean="0"/>
              <a:pPr/>
              <a:t>5/21/2015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AD52EBF-1A11-4FAC-912F-E4C9953113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62191A6-75EB-4800-A72A-EEDD95B2362F}" type="datetimeFigureOut">
              <a:rPr lang="en-US" smtClean="0"/>
              <a:pPr/>
              <a:t>5/21/2015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AD52EBF-1A11-4FAC-912F-E4C99531133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62191A6-75EB-4800-A72A-EEDD95B2362F}" type="datetimeFigureOut">
              <a:rPr lang="en-US" smtClean="0"/>
              <a:pPr/>
              <a:t>5/21/2015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AD52EBF-1A11-4FAC-912F-E4C99531133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0"/>
            <a:ext cx="7406640" cy="1472184"/>
          </a:xfrm>
        </p:spPr>
        <p:txBody>
          <a:bodyPr/>
          <a:lstStyle/>
          <a:p>
            <a:r>
              <a:rPr lang="en-US" dirty="0" smtClean="0"/>
              <a:t>What's The Balance Point?</a:t>
            </a:r>
            <a:endParaRPr lang="en-US" dirty="0"/>
          </a:p>
        </p:txBody>
      </p:sp>
      <p:sp>
        <p:nvSpPr>
          <p:cNvPr id="5" name="Subtitle 4"/>
          <p:cNvSpPr>
            <a:spLocks noGrp="1"/>
          </p:cNvSpPr>
          <p:nvPr>
            <p:ph type="subTitle" idx="1"/>
          </p:nvPr>
        </p:nvSpPr>
        <p:spPr>
          <a:xfrm>
            <a:off x="1447800" y="1524000"/>
            <a:ext cx="7406640" cy="1752600"/>
          </a:xfrm>
        </p:spPr>
        <p:txBody>
          <a:bodyPr/>
          <a:lstStyle/>
          <a:p>
            <a:r>
              <a:rPr lang="en-US" dirty="0" smtClean="0"/>
              <a:t>By Eric Field</a:t>
            </a:r>
            <a:endParaRPr lang="en-US" dirty="0"/>
          </a:p>
        </p:txBody>
      </p:sp>
      <p:pic>
        <p:nvPicPr>
          <p:cNvPr id="16386" name="Picture 2" descr="C:\Users\New\Desktop\attachments\20140204_161834.jpg"/>
          <p:cNvPicPr>
            <a:picLocks noChangeAspect="1" noChangeArrowheads="1"/>
          </p:cNvPicPr>
          <p:nvPr/>
        </p:nvPicPr>
        <p:blipFill>
          <a:blip r:embed="rId2" cstate="print"/>
          <a:srcRect/>
          <a:stretch>
            <a:fillRect/>
          </a:stretch>
        </p:blipFill>
        <p:spPr bwMode="auto">
          <a:xfrm>
            <a:off x="1219200" y="2362200"/>
            <a:ext cx="7772400" cy="4286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7410" name="Picture 2" descr="C:\Users\New\Desktop\attachments\20140204_151653.jpg"/>
          <p:cNvPicPr>
            <a:picLocks noChangeAspect="1" noChangeArrowheads="1"/>
          </p:cNvPicPr>
          <p:nvPr/>
        </p:nvPicPr>
        <p:blipFill>
          <a:blip r:embed="rId2" cstate="print"/>
          <a:srcRect/>
          <a:stretch>
            <a:fillRect/>
          </a:stretch>
        </p:blipFill>
        <p:spPr bwMode="auto">
          <a:xfrm>
            <a:off x="990600" y="2362200"/>
            <a:ext cx="4191000" cy="2357437"/>
          </a:xfrm>
          <a:prstGeom prst="rect">
            <a:avLst/>
          </a:prstGeom>
          <a:noFill/>
        </p:spPr>
      </p:pic>
      <p:pic>
        <p:nvPicPr>
          <p:cNvPr id="17411" name="Picture 3" descr="C:\Users\New\Desktop\attachments\20140204_153906.jpg"/>
          <p:cNvPicPr>
            <a:picLocks noChangeAspect="1" noChangeArrowheads="1"/>
          </p:cNvPicPr>
          <p:nvPr/>
        </p:nvPicPr>
        <p:blipFill>
          <a:blip r:embed="rId3" cstate="print"/>
          <a:srcRect/>
          <a:stretch>
            <a:fillRect/>
          </a:stretch>
        </p:blipFill>
        <p:spPr bwMode="auto">
          <a:xfrm rot="10800000">
            <a:off x="990599" y="4500563"/>
            <a:ext cx="4191000" cy="2357437"/>
          </a:xfrm>
          <a:prstGeom prst="rect">
            <a:avLst/>
          </a:prstGeom>
          <a:noFill/>
        </p:spPr>
      </p:pic>
      <p:pic>
        <p:nvPicPr>
          <p:cNvPr id="17413" name="Picture 5" descr="C:\Users\New\Desktop\attachments\20140204_161907.jpg"/>
          <p:cNvPicPr>
            <a:picLocks noChangeAspect="1" noChangeArrowheads="1"/>
          </p:cNvPicPr>
          <p:nvPr/>
        </p:nvPicPr>
        <p:blipFill>
          <a:blip r:embed="rId4" cstate="print"/>
          <a:srcRect/>
          <a:stretch>
            <a:fillRect/>
          </a:stretch>
        </p:blipFill>
        <p:spPr bwMode="auto">
          <a:xfrm rot="10800000">
            <a:off x="4944535" y="0"/>
            <a:ext cx="4199465" cy="2362200"/>
          </a:xfrm>
          <a:prstGeom prst="rect">
            <a:avLst/>
          </a:prstGeom>
          <a:noFill/>
        </p:spPr>
      </p:pic>
      <p:pic>
        <p:nvPicPr>
          <p:cNvPr id="17414" name="Picture 6" descr="C:\Users\New\Desktop\attachments\20140204_163102.jpg"/>
          <p:cNvPicPr>
            <a:picLocks noChangeAspect="1" noChangeArrowheads="1"/>
          </p:cNvPicPr>
          <p:nvPr/>
        </p:nvPicPr>
        <p:blipFill>
          <a:blip r:embed="rId5" cstate="print"/>
          <a:srcRect/>
          <a:stretch>
            <a:fillRect/>
          </a:stretch>
        </p:blipFill>
        <p:spPr bwMode="auto">
          <a:xfrm rot="10800000">
            <a:off x="990600" y="0"/>
            <a:ext cx="4199466" cy="2362200"/>
          </a:xfrm>
          <a:prstGeom prst="rect">
            <a:avLst/>
          </a:prstGeom>
          <a:noFill/>
        </p:spPr>
      </p:pic>
      <p:pic>
        <p:nvPicPr>
          <p:cNvPr id="17415" name="Picture 7" descr="C:\Users\New\Desktop\attachments\20140204_164557.jpg"/>
          <p:cNvPicPr>
            <a:picLocks noChangeAspect="1" noChangeArrowheads="1"/>
          </p:cNvPicPr>
          <p:nvPr/>
        </p:nvPicPr>
        <p:blipFill>
          <a:blip r:embed="rId6" cstate="print"/>
          <a:srcRect/>
          <a:stretch>
            <a:fillRect/>
          </a:stretch>
        </p:blipFill>
        <p:spPr bwMode="auto">
          <a:xfrm rot="10800000">
            <a:off x="5181600" y="4572000"/>
            <a:ext cx="3962400" cy="2286000"/>
          </a:xfrm>
          <a:prstGeom prst="rect">
            <a:avLst/>
          </a:prstGeom>
          <a:noFill/>
        </p:spPr>
      </p:pic>
      <p:pic>
        <p:nvPicPr>
          <p:cNvPr id="17416" name="Picture 8" descr="C:\Users\New\Desktop\attachments\20140204_171920.jpg"/>
          <p:cNvPicPr>
            <a:picLocks noChangeAspect="1" noChangeArrowheads="1"/>
          </p:cNvPicPr>
          <p:nvPr/>
        </p:nvPicPr>
        <p:blipFill>
          <a:blip r:embed="rId7" cstate="print"/>
          <a:srcRect/>
          <a:stretch>
            <a:fillRect/>
          </a:stretch>
        </p:blipFill>
        <p:spPr bwMode="auto">
          <a:xfrm rot="10800000">
            <a:off x="5181600" y="2362200"/>
            <a:ext cx="3962400" cy="22288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Artist</a:t>
            </a:r>
            <a:endParaRPr lang="en-US" dirty="0"/>
          </a:p>
        </p:txBody>
      </p:sp>
      <p:sp>
        <p:nvSpPr>
          <p:cNvPr id="3" name="Content Placeholder 2"/>
          <p:cNvSpPr>
            <a:spLocks noGrp="1"/>
          </p:cNvSpPr>
          <p:nvPr>
            <p:ph idx="1"/>
          </p:nvPr>
        </p:nvSpPr>
        <p:spPr/>
        <p:txBody>
          <a:bodyPr>
            <a:normAutofit/>
          </a:bodyPr>
          <a:lstStyle/>
          <a:p>
            <a:pPr algn="just">
              <a:buNone/>
            </a:pPr>
            <a:r>
              <a:rPr lang="en-US" sz="2400" dirty="0" smtClean="0"/>
              <a:t>    So you’re an artist looking to find the centroid of a piece you’re working on, but you’re unsure of how to find it; not a problem. There are a couple of different methods that can be used to find the centroid; The </a:t>
            </a:r>
            <a:r>
              <a:rPr lang="en-US" sz="2400" u="sng" dirty="0" smtClean="0"/>
              <a:t>plumb bob</a:t>
            </a:r>
            <a:r>
              <a:rPr lang="en-US" sz="2400" dirty="0" smtClean="0"/>
              <a:t> method, Using a </a:t>
            </a:r>
            <a:r>
              <a:rPr lang="en-US" sz="2400" u="sng" dirty="0" smtClean="0"/>
              <a:t>ruler</a:t>
            </a:r>
            <a:r>
              <a:rPr lang="en-US" sz="2400" dirty="0" smtClean="0"/>
              <a:t> to find medians, </a:t>
            </a:r>
            <a:r>
              <a:rPr lang="en-US" sz="2400" u="sng" dirty="0" smtClean="0"/>
              <a:t>averaging all points</a:t>
            </a:r>
            <a:r>
              <a:rPr lang="en-US" sz="2400" dirty="0" smtClean="0"/>
              <a:t> of the polygon or a </a:t>
            </a:r>
            <a:r>
              <a:rPr lang="en-US" sz="2400" u="sng" dirty="0" smtClean="0"/>
              <a:t>construction</a:t>
            </a:r>
            <a:r>
              <a:rPr lang="en-US" sz="2400" dirty="0" smtClean="0"/>
              <a:t>. I used all of these methods.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Centroid Definition </a:t>
            </a:r>
            <a:endParaRPr lang="en-US" dirty="0"/>
          </a:p>
        </p:txBody>
      </p:sp>
      <p:sp>
        <p:nvSpPr>
          <p:cNvPr id="3" name="Content Placeholder 2"/>
          <p:cNvSpPr>
            <a:spLocks noGrp="1"/>
          </p:cNvSpPr>
          <p:nvPr>
            <p:ph idx="1"/>
          </p:nvPr>
        </p:nvSpPr>
        <p:spPr/>
        <p:txBody>
          <a:bodyPr>
            <a:normAutofit/>
          </a:bodyPr>
          <a:lstStyle/>
          <a:p>
            <a:pPr algn="just">
              <a:buNone/>
            </a:pPr>
            <a:r>
              <a:rPr lang="en-US" sz="2400" dirty="0" smtClean="0"/>
              <a:t>The centroid is the balance point of an object or polygon.</a:t>
            </a:r>
          </a:p>
          <a:p>
            <a:pPr algn="just">
              <a:buNone/>
            </a:pPr>
            <a:r>
              <a:rPr lang="en-US" sz="2400" dirty="0" smtClean="0"/>
              <a:t>In other words, it is the center of mass of the object or polygon.</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p:spPr>
        <p:txBody>
          <a:bodyPr>
            <a:normAutofit fontScale="90000"/>
          </a:bodyPr>
          <a:lstStyle/>
          <a:p>
            <a:r>
              <a:rPr lang="en-US" dirty="0" smtClean="0"/>
              <a:t>How to use the Plumb Bob method</a:t>
            </a:r>
            <a:endParaRPr lang="en-US" dirty="0"/>
          </a:p>
        </p:txBody>
      </p:sp>
      <p:sp>
        <p:nvSpPr>
          <p:cNvPr id="3" name="Content Placeholder 2"/>
          <p:cNvSpPr>
            <a:spLocks noGrp="1"/>
          </p:cNvSpPr>
          <p:nvPr>
            <p:ph idx="1"/>
          </p:nvPr>
        </p:nvSpPr>
        <p:spPr>
          <a:xfrm>
            <a:off x="1447800" y="838200"/>
            <a:ext cx="7498080" cy="5638800"/>
          </a:xfrm>
        </p:spPr>
        <p:txBody>
          <a:bodyPr>
            <a:normAutofit fontScale="92500" lnSpcReduction="20000"/>
          </a:bodyPr>
          <a:lstStyle/>
          <a:p>
            <a:pPr algn="just">
              <a:buNone/>
            </a:pPr>
            <a:r>
              <a:rPr lang="en-US" sz="2600" dirty="0" smtClean="0"/>
              <a:t>Materials needed:</a:t>
            </a:r>
          </a:p>
          <a:p>
            <a:pPr algn="just">
              <a:buNone/>
            </a:pPr>
            <a:r>
              <a:rPr lang="en-US" sz="2600" dirty="0" smtClean="0"/>
              <a:t>-A pin</a:t>
            </a:r>
          </a:p>
          <a:p>
            <a:pPr algn="just">
              <a:buNone/>
            </a:pPr>
            <a:r>
              <a:rPr lang="en-US" sz="2600" dirty="0" smtClean="0"/>
              <a:t>-A piece of string</a:t>
            </a:r>
          </a:p>
          <a:p>
            <a:pPr algn="just">
              <a:buNone/>
            </a:pPr>
            <a:r>
              <a:rPr lang="en-US" sz="2600" dirty="0" smtClean="0"/>
              <a:t>-Two pencils (one for a weight and one to trace with)</a:t>
            </a:r>
          </a:p>
          <a:p>
            <a:pPr algn="just">
              <a:buNone/>
            </a:pPr>
            <a:r>
              <a:rPr lang="en-US" sz="2600" i="1" u="sng" dirty="0" smtClean="0"/>
              <a:t>Steps</a:t>
            </a:r>
          </a:p>
          <a:p>
            <a:pPr algn="just">
              <a:buNone/>
            </a:pPr>
            <a:r>
              <a:rPr lang="en-US" sz="2600" dirty="0" smtClean="0"/>
              <a:t>1. Take the string and tie it around the pin.</a:t>
            </a:r>
          </a:p>
          <a:p>
            <a:pPr algn="just">
              <a:buNone/>
            </a:pPr>
            <a:r>
              <a:rPr lang="en-US" sz="2600" dirty="0" smtClean="0"/>
              <a:t>2. Tie the pencil to the other end of the string.</a:t>
            </a:r>
          </a:p>
          <a:p>
            <a:pPr algn="just">
              <a:buNone/>
            </a:pPr>
            <a:r>
              <a:rPr lang="en-US" sz="2600" dirty="0" smtClean="0"/>
              <a:t>3. Push the pin through a corner of the polygon.</a:t>
            </a:r>
          </a:p>
          <a:p>
            <a:pPr algn="just">
              <a:buNone/>
            </a:pPr>
            <a:r>
              <a:rPr lang="en-US" sz="2600" dirty="0" smtClean="0"/>
              <a:t>4. Hold the pin and let the string and polygon hang freely.</a:t>
            </a:r>
          </a:p>
          <a:p>
            <a:pPr algn="just">
              <a:buNone/>
            </a:pPr>
            <a:r>
              <a:rPr lang="en-US" sz="2600" dirty="0" smtClean="0"/>
              <a:t>5. Once they stop swinging, trace a line where the string is on the polygon.</a:t>
            </a:r>
          </a:p>
          <a:p>
            <a:pPr algn="just">
              <a:buNone/>
            </a:pPr>
            <a:r>
              <a:rPr lang="en-US" sz="2600" dirty="0" smtClean="0"/>
              <a:t>6. Repeat this process once more from a different corner.</a:t>
            </a:r>
          </a:p>
          <a:p>
            <a:pPr algn="just">
              <a:buNone/>
            </a:pPr>
            <a:r>
              <a:rPr lang="en-US" sz="2600" dirty="0" smtClean="0"/>
              <a:t>7. Make a point where the two lines intersect and that’s the centroid.</a:t>
            </a:r>
          </a:p>
          <a:p>
            <a:pPr>
              <a:buNone/>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a:bodyPr>
          <a:lstStyle/>
          <a:p>
            <a:r>
              <a:rPr lang="en-US" dirty="0" smtClean="0"/>
              <a:t>How to use the Ruler method</a:t>
            </a:r>
            <a:endParaRPr lang="en-US" dirty="0"/>
          </a:p>
        </p:txBody>
      </p:sp>
      <p:sp>
        <p:nvSpPr>
          <p:cNvPr id="3" name="Content Placeholder 2"/>
          <p:cNvSpPr>
            <a:spLocks noGrp="1"/>
          </p:cNvSpPr>
          <p:nvPr>
            <p:ph idx="1"/>
          </p:nvPr>
        </p:nvSpPr>
        <p:spPr>
          <a:xfrm>
            <a:off x="1447800" y="1143000"/>
            <a:ext cx="7498080" cy="5715000"/>
          </a:xfrm>
        </p:spPr>
        <p:txBody>
          <a:bodyPr>
            <a:normAutofit fontScale="92500" lnSpcReduction="10000"/>
          </a:bodyPr>
          <a:lstStyle/>
          <a:p>
            <a:pPr algn="just">
              <a:buNone/>
            </a:pPr>
            <a:r>
              <a:rPr lang="en-US" sz="2600" dirty="0" smtClean="0"/>
              <a:t>ONLY WORKS FOR TRIANGLES</a:t>
            </a:r>
          </a:p>
          <a:p>
            <a:pPr algn="just">
              <a:buNone/>
            </a:pPr>
            <a:r>
              <a:rPr lang="en-US" sz="2600" dirty="0" smtClean="0"/>
              <a:t>Materials needed:</a:t>
            </a:r>
          </a:p>
          <a:p>
            <a:pPr algn="just">
              <a:buNone/>
            </a:pPr>
            <a:r>
              <a:rPr lang="en-US" sz="2600" dirty="0" smtClean="0"/>
              <a:t>-A yard stick (ruler is too small)</a:t>
            </a:r>
          </a:p>
          <a:p>
            <a:pPr algn="just">
              <a:buNone/>
            </a:pPr>
            <a:r>
              <a:rPr lang="en-US" sz="2600" dirty="0" smtClean="0"/>
              <a:t>-A pencil</a:t>
            </a:r>
          </a:p>
          <a:p>
            <a:pPr algn="just">
              <a:buNone/>
            </a:pPr>
            <a:r>
              <a:rPr lang="en-US" sz="2600" i="1" u="sng" dirty="0" smtClean="0"/>
              <a:t>Steps</a:t>
            </a:r>
          </a:p>
          <a:p>
            <a:pPr algn="just">
              <a:buNone/>
            </a:pPr>
            <a:r>
              <a:rPr lang="en-US" sz="2600" dirty="0" smtClean="0"/>
              <a:t>1. Place the triangle on a flat surface.</a:t>
            </a:r>
          </a:p>
          <a:p>
            <a:pPr algn="just">
              <a:buNone/>
            </a:pPr>
            <a:r>
              <a:rPr lang="en-US" sz="2600" dirty="0" smtClean="0"/>
              <a:t>2. Take the yard stick and find the half-way point of one of the sides. This is called the midpoint.</a:t>
            </a:r>
          </a:p>
          <a:p>
            <a:pPr algn="just">
              <a:buNone/>
            </a:pPr>
            <a:r>
              <a:rPr lang="en-US" sz="2600" dirty="0" smtClean="0"/>
              <a:t>3. Draw a line that connects the midpoint to the opposite vertices.</a:t>
            </a:r>
          </a:p>
          <a:p>
            <a:pPr algn="just">
              <a:buNone/>
            </a:pPr>
            <a:r>
              <a:rPr lang="en-US" sz="2600" dirty="0" smtClean="0"/>
              <a:t>4. Repeat this process for a different side of the triangle.</a:t>
            </a:r>
          </a:p>
          <a:p>
            <a:pPr algn="just">
              <a:buNone/>
            </a:pPr>
            <a:r>
              <a:rPr lang="en-US" sz="2600" dirty="0" smtClean="0"/>
              <a:t>5. Make a point where the two lines intersect and that’s the centroid.</a:t>
            </a:r>
          </a:p>
          <a:p>
            <a:pPr>
              <a:buNone/>
            </a:pPr>
            <a:endParaRPr lang="en-US" sz="2400" dirty="0" smtClean="0"/>
          </a:p>
          <a:p>
            <a:pPr>
              <a:buNone/>
            </a:pP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p:spPr>
        <p:txBody>
          <a:bodyPr>
            <a:normAutofit/>
          </a:bodyPr>
          <a:lstStyle/>
          <a:p>
            <a:r>
              <a:rPr lang="en-US" dirty="0" smtClean="0"/>
              <a:t>How to use the Average method</a:t>
            </a:r>
            <a:endParaRPr lang="en-US" dirty="0"/>
          </a:p>
        </p:txBody>
      </p:sp>
      <p:sp>
        <p:nvSpPr>
          <p:cNvPr id="3" name="Content Placeholder 2"/>
          <p:cNvSpPr>
            <a:spLocks noGrp="1"/>
          </p:cNvSpPr>
          <p:nvPr>
            <p:ph idx="1"/>
          </p:nvPr>
        </p:nvSpPr>
        <p:spPr>
          <a:xfrm>
            <a:off x="1435608" y="914400"/>
            <a:ext cx="7498080" cy="5943600"/>
          </a:xfrm>
        </p:spPr>
        <p:txBody>
          <a:bodyPr>
            <a:normAutofit/>
          </a:bodyPr>
          <a:lstStyle/>
          <a:p>
            <a:pPr algn="just">
              <a:buNone/>
            </a:pPr>
            <a:r>
              <a:rPr lang="en-US" sz="2400" dirty="0" smtClean="0"/>
              <a:t>Materials needed:</a:t>
            </a:r>
          </a:p>
          <a:p>
            <a:pPr algn="just">
              <a:buNone/>
            </a:pPr>
            <a:r>
              <a:rPr lang="en-US" sz="2400" dirty="0" smtClean="0"/>
              <a:t>-A large grid (graph paper)</a:t>
            </a:r>
          </a:p>
          <a:p>
            <a:pPr algn="just">
              <a:buNone/>
            </a:pPr>
            <a:r>
              <a:rPr lang="en-US" sz="2400" dirty="0" smtClean="0"/>
              <a:t>-A pencil</a:t>
            </a:r>
          </a:p>
          <a:p>
            <a:pPr algn="just">
              <a:buNone/>
            </a:pPr>
            <a:r>
              <a:rPr lang="en-US" sz="2400" dirty="0" smtClean="0"/>
              <a:t>-A calculator</a:t>
            </a:r>
          </a:p>
          <a:p>
            <a:pPr algn="just">
              <a:buNone/>
            </a:pPr>
            <a:r>
              <a:rPr lang="en-US" sz="2400" i="1" u="sng" dirty="0" smtClean="0"/>
              <a:t>Steps</a:t>
            </a:r>
            <a:r>
              <a:rPr lang="en-US" sz="2400" dirty="0" smtClean="0"/>
              <a:t> </a:t>
            </a:r>
          </a:p>
          <a:p>
            <a:pPr algn="just">
              <a:buNone/>
            </a:pPr>
            <a:r>
              <a:rPr lang="en-US" sz="2400" dirty="0" smtClean="0"/>
              <a:t>1. Take the polygon and line it up on the graph paper so that every vertices is on a point on the grid.</a:t>
            </a:r>
          </a:p>
          <a:p>
            <a:pPr algn="just">
              <a:buNone/>
            </a:pPr>
            <a:r>
              <a:rPr lang="en-US" sz="2400" dirty="0" smtClean="0"/>
              <a:t>2. Write down all of the point’s coordinates.</a:t>
            </a:r>
          </a:p>
          <a:p>
            <a:pPr algn="just">
              <a:buNone/>
            </a:pPr>
            <a:r>
              <a:rPr lang="en-US" sz="2400" dirty="0" smtClean="0"/>
              <a:t>3. Add up all of the X coordinates and divide it by the amount of coordinates.</a:t>
            </a:r>
          </a:p>
          <a:p>
            <a:pPr algn="just">
              <a:buNone/>
            </a:pPr>
            <a:r>
              <a:rPr lang="en-US" sz="2400" dirty="0" smtClean="0"/>
              <a:t>4. Add up all of the Y coordinates and divide it by the amount of coordinates.</a:t>
            </a:r>
          </a:p>
          <a:p>
            <a:pPr algn="just">
              <a:buNone/>
            </a:pPr>
            <a:r>
              <a:rPr lang="en-US" sz="2400" dirty="0" smtClean="0"/>
              <a:t>5. Put the two numbers together to form a coordinate and plot it. This is the centroid.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How to use the Construction method </a:t>
            </a:r>
            <a:endParaRPr lang="en-US" dirty="0"/>
          </a:p>
        </p:txBody>
      </p:sp>
      <p:sp>
        <p:nvSpPr>
          <p:cNvPr id="3" name="Content Placeholder 2"/>
          <p:cNvSpPr>
            <a:spLocks noGrp="1"/>
          </p:cNvSpPr>
          <p:nvPr>
            <p:ph idx="1"/>
          </p:nvPr>
        </p:nvSpPr>
        <p:spPr>
          <a:xfrm>
            <a:off x="1447800" y="838200"/>
            <a:ext cx="7498080" cy="6019800"/>
          </a:xfrm>
        </p:spPr>
        <p:txBody>
          <a:bodyPr>
            <a:normAutofit/>
          </a:bodyPr>
          <a:lstStyle/>
          <a:p>
            <a:pPr algn="just">
              <a:buNone/>
            </a:pPr>
            <a:r>
              <a:rPr lang="en-US" sz="2400" dirty="0" smtClean="0"/>
              <a:t>ONLY WORKS FOR TRIANGLES</a:t>
            </a:r>
          </a:p>
          <a:p>
            <a:pPr algn="just">
              <a:buNone/>
            </a:pPr>
            <a:r>
              <a:rPr lang="en-US" sz="2400" dirty="0" smtClean="0"/>
              <a:t>Materials needed:</a:t>
            </a:r>
          </a:p>
          <a:p>
            <a:pPr algn="just">
              <a:buNone/>
            </a:pPr>
            <a:r>
              <a:rPr lang="en-US" sz="2400" dirty="0" smtClean="0"/>
              <a:t>-A pin</a:t>
            </a:r>
          </a:p>
          <a:p>
            <a:pPr algn="just">
              <a:buNone/>
            </a:pPr>
            <a:r>
              <a:rPr lang="en-US" sz="2400" dirty="0" smtClean="0"/>
              <a:t>-A piece of string</a:t>
            </a:r>
          </a:p>
          <a:p>
            <a:pPr algn="just">
              <a:buNone/>
            </a:pPr>
            <a:r>
              <a:rPr lang="en-US" sz="2400" dirty="0" smtClean="0"/>
              <a:t>-A pencil</a:t>
            </a:r>
          </a:p>
          <a:p>
            <a:pPr algn="just">
              <a:buNone/>
            </a:pPr>
            <a:r>
              <a:rPr lang="en-US" sz="2400" dirty="0" smtClean="0"/>
              <a:t>-A large piece of paper</a:t>
            </a:r>
          </a:p>
          <a:p>
            <a:pPr algn="just">
              <a:buNone/>
            </a:pPr>
            <a:r>
              <a:rPr lang="en-US" sz="2400" i="1" u="sng" dirty="0" smtClean="0"/>
              <a:t>Steps</a:t>
            </a:r>
          </a:p>
          <a:p>
            <a:pPr algn="just">
              <a:buNone/>
            </a:pPr>
            <a:r>
              <a:rPr lang="en-US" sz="2400" dirty="0" smtClean="0"/>
              <a:t>1. Put the triangle on the paper</a:t>
            </a:r>
          </a:p>
          <a:p>
            <a:pPr algn="just">
              <a:buNone/>
            </a:pPr>
            <a:r>
              <a:rPr lang="en-US" sz="2400" dirty="0" smtClean="0"/>
              <a:t>2. Tie the pin to one side of the string and tie the pencil to the other.</a:t>
            </a:r>
          </a:p>
          <a:p>
            <a:pPr algn="just">
              <a:buNone/>
            </a:pPr>
            <a:r>
              <a:rPr lang="en-US" sz="2400" dirty="0" smtClean="0"/>
              <a:t>3. Pierce the pin through one of the corners of the triangle.</a:t>
            </a:r>
          </a:p>
          <a:p>
            <a:pPr algn="just">
              <a:buNone/>
            </a:pPr>
            <a:r>
              <a:rPr lang="en-US" sz="2400" i="1" u="sng" dirty="0" smtClean="0"/>
              <a:t>NEXT SLIDE FOR NEXT STEPS</a:t>
            </a:r>
          </a:p>
          <a:p>
            <a:pPr>
              <a:buNone/>
            </a:pPr>
            <a:endParaRPr lang="en-US" sz="2400" dirty="0" smtClean="0"/>
          </a:p>
          <a:p>
            <a:pPr>
              <a:buNone/>
            </a:pPr>
            <a:endParaRPr lang="en-US" sz="2400" i="1" u="sng" dirty="0" smtClean="0"/>
          </a:p>
          <a:p>
            <a:pPr>
              <a:buNone/>
            </a:pPr>
            <a:endParaRPr lang="en-US" sz="2400" i="1" u="sng" dirty="0" smtClean="0"/>
          </a:p>
          <a:p>
            <a:pPr>
              <a:buNone/>
            </a:pPr>
            <a:endParaRPr lang="en-US" sz="2400" i="1" u="sng" dirty="0" smtClean="0"/>
          </a:p>
          <a:p>
            <a:pPr>
              <a:buNone/>
            </a:pPr>
            <a:endParaRPr lang="en-US" sz="2400" i="1" u="sng"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0"/>
            <a:ext cx="7498080" cy="6858000"/>
          </a:xfrm>
        </p:spPr>
        <p:txBody>
          <a:bodyPr>
            <a:normAutofit/>
          </a:bodyPr>
          <a:lstStyle/>
          <a:p>
            <a:pPr algn="just">
              <a:buNone/>
            </a:pPr>
            <a:r>
              <a:rPr lang="en-US" sz="2400" dirty="0" smtClean="0"/>
              <a:t>3. Stretch the string past halfway of a side on the triangle and draw an arc above and below the side.</a:t>
            </a:r>
          </a:p>
          <a:p>
            <a:pPr algn="just">
              <a:buNone/>
            </a:pPr>
            <a:r>
              <a:rPr lang="en-US" sz="2400" dirty="0" smtClean="0"/>
              <a:t>4. Keep the string at the same distance and from a different side, draw an arc above and below the side. These two arcs should form two points because they should intersect twice.</a:t>
            </a:r>
          </a:p>
          <a:p>
            <a:pPr algn="just">
              <a:buNone/>
            </a:pPr>
            <a:r>
              <a:rPr lang="en-US" sz="2400" dirty="0" smtClean="0"/>
              <a:t>6. Connect the points.</a:t>
            </a:r>
          </a:p>
          <a:p>
            <a:pPr algn="just">
              <a:buNone/>
            </a:pPr>
            <a:r>
              <a:rPr lang="en-US" sz="2400" dirty="0" smtClean="0"/>
              <a:t>7. The line that connected the points should intersect with a side of the triangle. Make a point at that intersection.</a:t>
            </a:r>
          </a:p>
          <a:p>
            <a:pPr algn="just">
              <a:buNone/>
            </a:pPr>
            <a:r>
              <a:rPr lang="en-US" sz="2400" dirty="0" smtClean="0"/>
              <a:t>8. Draw a line to connect that point to the opposite vertices to form a median. </a:t>
            </a:r>
          </a:p>
          <a:p>
            <a:pPr algn="just">
              <a:buNone/>
            </a:pPr>
            <a:r>
              <a:rPr lang="en-US" sz="2400" dirty="0" smtClean="0"/>
              <a:t>9. Repeat this process using a different combination of sides.</a:t>
            </a:r>
          </a:p>
          <a:p>
            <a:pPr algn="just">
              <a:buNone/>
            </a:pPr>
            <a:r>
              <a:rPr lang="en-US" sz="2400" dirty="0" smtClean="0"/>
              <a:t>10. Where the two medians intersect, place a point and that’s the centroid.</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and Contrasting</a:t>
            </a:r>
            <a:endParaRPr lang="en-US" dirty="0"/>
          </a:p>
        </p:txBody>
      </p:sp>
      <p:sp>
        <p:nvSpPr>
          <p:cNvPr id="3" name="Content Placeholder 2"/>
          <p:cNvSpPr>
            <a:spLocks noGrp="1"/>
          </p:cNvSpPr>
          <p:nvPr>
            <p:ph idx="1"/>
          </p:nvPr>
        </p:nvSpPr>
        <p:spPr/>
        <p:txBody>
          <a:bodyPr>
            <a:normAutofit/>
          </a:bodyPr>
          <a:lstStyle/>
          <a:p>
            <a:pPr algn="just">
              <a:buNone/>
            </a:pPr>
            <a:r>
              <a:rPr lang="en-US" sz="2400" dirty="0" smtClean="0"/>
              <a:t>    Having used all four methods, I felt that the plumb bob method was the most accurate method. I noticed that all four of the methods gave slightly different centroids but only the plumb bob method was able to balance. Because I cut the  polygons (not a machine), the sides weren't perfect. This made some methods difficult. When using the plumb bob method on the irregular shape, the string kept getting stuck on the different sides of the shape. Because of this, it took three attempts to get the true balance point.</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122</TotalTime>
  <Words>781</Words>
  <Application>Microsoft Office PowerPoint</Application>
  <PresentationFormat>On-screen Show (4:3)</PresentationFormat>
  <Paragraphs>67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Georgia</vt:lpstr>
      <vt:lpstr>Verdana</vt:lpstr>
      <vt:lpstr>Wingdings 2</vt:lpstr>
      <vt:lpstr>Solstice</vt:lpstr>
      <vt:lpstr>What's The Balance Point?</vt:lpstr>
      <vt:lpstr>To the Artist</vt:lpstr>
      <vt:lpstr>Centroid Definition </vt:lpstr>
      <vt:lpstr>How to use the Plumb Bob method</vt:lpstr>
      <vt:lpstr>How to use the Ruler method</vt:lpstr>
      <vt:lpstr>How to use the Average method</vt:lpstr>
      <vt:lpstr>How to use the Construction method </vt:lpstr>
      <vt:lpstr>PowerPoint Presentation</vt:lpstr>
      <vt:lpstr>Comparing and Contrasting</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dc:creator>
  <cp:lastModifiedBy>E Falk</cp:lastModifiedBy>
  <cp:revision>14</cp:revision>
  <dcterms:created xsi:type="dcterms:W3CDTF">2014-02-05T21:53:16Z</dcterms:created>
  <dcterms:modified xsi:type="dcterms:W3CDTF">2015-05-21T15:53:55Z</dcterms:modified>
</cp:coreProperties>
</file>